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85" r:id="rId5"/>
    <p:sldId id="256" r:id="rId6"/>
    <p:sldId id="286" r:id="rId7"/>
    <p:sldId id="259" r:id="rId8"/>
    <p:sldId id="288" r:id="rId9"/>
    <p:sldId id="289" r:id="rId10"/>
    <p:sldId id="262" r:id="rId11"/>
    <p:sldId id="290" r:id="rId12"/>
    <p:sldId id="257" r:id="rId13"/>
    <p:sldId id="291" r:id="rId14"/>
    <p:sldId id="274" r:id="rId15"/>
    <p:sldId id="292" r:id="rId16"/>
    <p:sldId id="260"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7875"/>
    <a:srgbClr val="F69F19"/>
    <a:srgbClr val="006886"/>
    <a:srgbClr val="A3C5E9"/>
    <a:srgbClr val="D5511A"/>
    <a:srgbClr val="494441"/>
    <a:srgbClr val="423A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9" autoAdjust="0"/>
    <p:restoredTop sz="74236" autoAdjust="0"/>
  </p:normalViewPr>
  <p:slideViewPr>
    <p:cSldViewPr snapToGrid="0">
      <p:cViewPr varScale="1">
        <p:scale>
          <a:sx n="117" d="100"/>
          <a:sy n="117" d="100"/>
        </p:scale>
        <p:origin x="2196" y="96"/>
      </p:cViewPr>
      <p:guideLst/>
    </p:cSldViewPr>
  </p:slideViewPr>
  <p:notesTextViewPr>
    <p:cViewPr>
      <p:scale>
        <a:sx n="1" d="1"/>
        <a:sy n="1" d="1"/>
      </p:scale>
      <p:origin x="0" y="0"/>
    </p:cViewPr>
  </p:notesTextViewPr>
  <p:notesViewPr>
    <p:cSldViewPr snapToGrid="0">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756A3-14BD-40E5-A4E2-A15C42608D1E}" type="datetimeFigureOut">
              <a:rPr lang="en-GB" smtClean="0"/>
              <a:t>13/11/2020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5A7C9-C937-408C-8E3F-35A3D5B95C84}" type="slidenum">
              <a:rPr lang="en-GB" smtClean="0"/>
              <a:t>‹#›</a:t>
            </a:fld>
            <a:endParaRPr lang="en-GB"/>
          </a:p>
        </p:txBody>
      </p:sp>
    </p:spTree>
    <p:extLst>
      <p:ext uri="{BB962C8B-B14F-4D97-AF65-F5344CB8AC3E}">
        <p14:creationId xmlns:p14="http://schemas.microsoft.com/office/powerpoint/2010/main" val="55994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omeless.org.uk/sites/default/files/site-attachments/Young%20and%20Homeless%202018.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coram.org.uk/sites/default/files/resource_files/Public%20Attitudes%20to%20Children%20in%20Care.pdf" TargetMode="External"/><Relationship Id="rId5" Type="http://schemas.openxmlformats.org/officeDocument/2006/relationships/hyperlink" Target="https://assets.publishing.service.gov.uk/government/uploads/system/uploads/attachment_data/file/664995/SFR50_2017-Children_looked_after_in_England.pdf" TargetMode="External"/><Relationship Id="rId4" Type="http://schemas.openxmlformats.org/officeDocument/2006/relationships/hyperlink" Target="https://assets.publishing.service.gov.uk/government/uploads/system/uploads/attachment_data/file/464756/SFR34_2015_Text.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types-of-prison-sentence/sentences-for-young-people" TargetMode="External"/><Relationship Id="rId7" Type="http://schemas.openxmlformats.org/officeDocument/2006/relationships/hyperlink" Target="https://www.gov.uk/young-people-in-custody"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gov.uk/community-sentences" TargetMode="External"/><Relationship Id="rId5" Type="http://schemas.openxmlformats.org/officeDocument/2006/relationships/hyperlink" Target="https://www.gov.uk/youth-crime-prevention-programmes" TargetMode="External"/><Relationship Id="rId4" Type="http://schemas.openxmlformats.org/officeDocument/2006/relationships/hyperlink" Target="https://www.gov.uk/charged-crime/remand"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v.uk/government/news/major-new-scheme-launched-to-support-young-people-leaving-car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gov.uk/government/publications/keep-on-caring-supporting-young-people-from-care-to-independenc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2</a:t>
            </a:fld>
            <a:endParaRPr lang="en-GB"/>
          </a:p>
        </p:txBody>
      </p:sp>
    </p:spTree>
    <p:extLst>
      <p:ext uri="{BB962C8B-B14F-4D97-AF65-F5344CB8AC3E}">
        <p14:creationId xmlns:p14="http://schemas.microsoft.com/office/powerpoint/2010/main" val="3993189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stat speaks for itself! In addition we have found that many of the needs of Care and Custody Leavers are similar, and in the last part of this module, as well as in future modules in this training package, we will delve more into some of these needs!</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11</a:t>
            </a:fld>
            <a:endParaRPr lang="en-GB"/>
          </a:p>
        </p:txBody>
      </p:sp>
    </p:spTree>
    <p:extLst>
      <p:ext uri="{BB962C8B-B14F-4D97-AF65-F5344CB8AC3E}">
        <p14:creationId xmlns:p14="http://schemas.microsoft.com/office/powerpoint/2010/main" val="2030139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Support training group through CAPRICORN activity and worksheet, come back together for a brief discussion.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12</a:t>
            </a:fld>
            <a:endParaRPr lang="en-GB"/>
          </a:p>
        </p:txBody>
      </p:sp>
    </p:spTree>
    <p:extLst>
      <p:ext uri="{BB962C8B-B14F-4D97-AF65-F5344CB8AC3E}">
        <p14:creationId xmlns:p14="http://schemas.microsoft.com/office/powerpoint/2010/main" val="26373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14</a:t>
            </a:fld>
            <a:endParaRPr lang="en-GB"/>
          </a:p>
        </p:txBody>
      </p:sp>
    </p:spTree>
    <p:extLst>
      <p:ext uri="{BB962C8B-B14F-4D97-AF65-F5344CB8AC3E}">
        <p14:creationId xmlns:p14="http://schemas.microsoft.com/office/powerpoint/2010/main" val="628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Introduce topic and what we will be covering today:</a:t>
            </a:r>
            <a:endParaRPr lang="en-GB" dirty="0"/>
          </a:p>
          <a:p>
            <a:endParaRPr lang="en-GB" dirty="0"/>
          </a:p>
          <a:p>
            <a:r>
              <a:rPr lang="en-GB" dirty="0"/>
              <a:t>Who are we talking about? </a:t>
            </a:r>
          </a:p>
          <a:p>
            <a:r>
              <a:rPr lang="en-GB" dirty="0"/>
              <a:t>Why do young people go into care or custody?</a:t>
            </a:r>
          </a:p>
          <a:p>
            <a:r>
              <a:rPr lang="en-GB" dirty="0"/>
              <a:t>Where do we come in? A bit about what we as professionals, as well as society at large, can contribute, as well as introducing two government led pieces of work on this topic.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3</a:t>
            </a:fld>
            <a:endParaRPr lang="en-GB"/>
          </a:p>
        </p:txBody>
      </p:sp>
    </p:spTree>
    <p:extLst>
      <p:ext uri="{BB962C8B-B14F-4D97-AF65-F5344CB8AC3E}">
        <p14:creationId xmlns:p14="http://schemas.microsoft.com/office/powerpoint/2010/main" val="329212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rgbClr val="7030A0"/>
              </a:solidFill>
            </a:endParaRPr>
          </a:p>
          <a:p>
            <a:r>
              <a:rPr lang="en-GB" sz="1200" dirty="0">
                <a:solidFill>
                  <a:srgbClr val="7030A0"/>
                </a:solidFill>
              </a:rPr>
              <a:t>Today are we covering an introduction to two differing, but related, groups of young people who we may work with. Young people who are to varying extents involved in the care and/or custody systems. </a:t>
            </a:r>
          </a:p>
          <a:p>
            <a:endParaRPr lang="en-GB" sz="1200" dirty="0">
              <a:solidFill>
                <a:srgbClr val="7030A0"/>
              </a:solidFill>
            </a:endParaRPr>
          </a:p>
          <a:p>
            <a:r>
              <a:rPr lang="en-GB" sz="1200" dirty="0">
                <a:solidFill>
                  <a:srgbClr val="7030A0"/>
                </a:solidFill>
              </a:rPr>
              <a:t>We should avoid ‘othering’ these groups</a:t>
            </a:r>
            <a:r>
              <a:rPr lang="en-GB" sz="1200" dirty="0"/>
              <a:t> in the same way we shouldn’t ‘other’ any others! This said, it is sometimes helpful as professionals working with young people to consider the needs of young people who have had similar experiences and may present and behaviour in some similar ways. Which may include having further ‘additional needs’. In addition another commonality between young people in care and young people in custody is that neither group is living with their family unit where as many ‘other’ young people may well be. </a:t>
            </a:r>
            <a:endParaRPr lang="en-GB"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4</a:t>
            </a:fld>
            <a:endParaRPr lang="en-GB"/>
          </a:p>
        </p:txBody>
      </p:sp>
    </p:spTree>
    <p:extLst>
      <p:ext uri="{BB962C8B-B14F-4D97-AF65-F5344CB8AC3E}">
        <p14:creationId xmlns:p14="http://schemas.microsoft.com/office/powerpoint/2010/main" val="2529942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Lead the training group through a discussion with the questions listed on the slide as starting points and welcome thoughts and ideas from the group.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Then read out the information below which goes some way to answer these questions. Option to tell people where the data comes from via references if asked/relevant.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b="0" dirty="0"/>
          </a:p>
          <a:p>
            <a:r>
              <a:rPr lang="en-GB" dirty="0"/>
              <a:t>1. Approximately 75,000 children are in care in England (</a:t>
            </a:r>
            <a:r>
              <a:rPr lang="en-GB" sz="1200" b="0" i="0" u="none" strike="noStrike" kern="1200" dirty="0">
                <a:solidFill>
                  <a:schemeClr val="tx1"/>
                </a:solidFill>
                <a:effectLst/>
                <a:latin typeface="+mn-lt"/>
                <a:ea typeface="+mn-ea"/>
                <a:cs typeface="+mn-cs"/>
              </a:rPr>
              <a:t>Coram. 2018. Public attitudes to children in care results from a national survey. Can be found </a:t>
            </a:r>
            <a:r>
              <a:rPr lang="en-GB" sz="1200" b="0" i="0" u="none" strike="noStrike" kern="1200" dirty="0">
                <a:solidFill>
                  <a:schemeClr val="tx1"/>
                </a:solidFill>
                <a:effectLst/>
                <a:latin typeface="+mn-lt"/>
                <a:ea typeface="+mn-ea"/>
                <a:cs typeface="+mn-cs"/>
                <a:hlinkClick r:id="rId3"/>
              </a:rPr>
              <a:t>HERE</a:t>
            </a:r>
            <a:r>
              <a:rPr lang="en-GB" sz="1200" b="0" i="0" u="none" strike="noStrike" kern="1200" dirty="0">
                <a:solidFill>
                  <a:schemeClr val="tx1"/>
                </a:solidFill>
                <a:effectLst/>
                <a:latin typeface="+mn-lt"/>
                <a:ea typeface="+mn-ea"/>
                <a:cs typeface="+mn-cs"/>
              </a:rPr>
              <a:t>.</a:t>
            </a:r>
            <a:r>
              <a:rPr lang="en-GB" dirty="0"/>
              <a:t>), At 31 March, the number of children looked after (CLA) by local authorities in England increased by 4% since 2018 to 78,150 - continuing increases seen in recent years. (Department of Education and National Statistics: </a:t>
            </a:r>
            <a:r>
              <a:rPr lang="en-GB" sz="1200" b="0" i="0" u="none" strike="noStrike" kern="1200" dirty="0">
                <a:solidFill>
                  <a:schemeClr val="tx1"/>
                </a:solidFill>
                <a:effectLst/>
                <a:latin typeface="+mn-lt"/>
                <a:ea typeface="+mn-ea"/>
                <a:cs typeface="+mn-cs"/>
              </a:rPr>
              <a:t>National Statistics Children looked after in England including adoption: 2018 to 2019). T</a:t>
            </a:r>
            <a:r>
              <a:rPr lang="en-GB" dirty="0"/>
              <a:t>his equates to 1% of all young people. A further 50,000 are on a ‘child protection plan’, so could be deemed as at risk.</a:t>
            </a:r>
          </a:p>
          <a:p>
            <a:pPr marL="228600" indent="-228600">
              <a:buAutoNum type="arabicPeriod"/>
            </a:pPr>
            <a:endParaRPr lang="en-GB" dirty="0"/>
          </a:p>
          <a:p>
            <a:pPr fontAlgn="base"/>
            <a:r>
              <a:rPr lang="en-GB" dirty="0"/>
              <a:t>2. a) In England the government becomes ‘Corporate Parent’ to anyone in care. </a:t>
            </a:r>
            <a:r>
              <a:rPr lang="en-GB" sz="1200" b="0" i="0" u="none" strike="noStrike" kern="1200" dirty="0">
                <a:solidFill>
                  <a:schemeClr val="tx1"/>
                </a:solidFill>
                <a:effectLst/>
                <a:latin typeface="+mn-lt"/>
                <a:ea typeface="+mn-ea"/>
                <a:cs typeface="+mn-cs"/>
              </a:rPr>
              <a:t>All young people who leave care at 16, 17 or 18 are provided with statutory support, in the form of a ‘Local Offer’. This should include help in the transition to living independently; support with finding accommodation and with any costs of participating in education, training and employment.</a:t>
            </a:r>
          </a:p>
          <a:p>
            <a:pPr fontAlgn="base"/>
            <a:r>
              <a:rPr lang="en-GB" sz="1200" b="0" i="0" u="none" strike="noStrike" kern="1200" dirty="0">
                <a:solidFill>
                  <a:schemeClr val="tx1"/>
                </a:solidFill>
                <a:effectLst/>
                <a:latin typeface="+mn-lt"/>
                <a:ea typeface="+mn-ea"/>
                <a:cs typeface="+mn-cs"/>
              </a:rPr>
              <a:t>However, in order to provide a greater level of support at this crucial stage during the transition of care leavers to adulthood, wider society also needs to play a part. (Care Leavers Covenant Website 2020)</a:t>
            </a:r>
          </a:p>
          <a:p>
            <a:pPr fontAlgn="base"/>
            <a:endParaRPr lang="en-GB" sz="1200" b="0" i="0" u="none" strike="noStrike" kern="1200" dirty="0">
              <a:solidFill>
                <a:schemeClr val="tx1"/>
              </a:solidFill>
              <a:effectLst/>
              <a:latin typeface="+mn-lt"/>
              <a:ea typeface="+mn-ea"/>
              <a:cs typeface="+mn-cs"/>
            </a:endParaRPr>
          </a:p>
          <a:p>
            <a:pPr marL="0" indent="0">
              <a:buNone/>
            </a:pPr>
            <a:r>
              <a:rPr lang="en-GB" dirty="0"/>
              <a:t>b) 75% of cared for children are fostered, the remaining 25% are in residential care (what were called </a:t>
            </a:r>
            <a:r>
              <a:rPr lang="en-GB" dirty="0" err="1"/>
              <a:t>childrens</a:t>
            </a:r>
            <a:r>
              <a:rPr lang="en-GB" dirty="0"/>
              <a:t>’ homes). Young people who turn 18 may have the option to ‘stay put’ with their foster carer(s) but this becomes an ‘arrangement’, or ‘stay close’ staying the locality of their residential care placement, which is available in some places (HM Government Keep on Caring Supporting Young People from Care to Independence July 2019)</a:t>
            </a:r>
          </a:p>
          <a:p>
            <a:pPr marL="0" indent="0">
              <a:buNone/>
            </a:pPr>
            <a:endParaRPr lang="en-GB" dirty="0"/>
          </a:p>
          <a:p>
            <a:pPr marL="0" indent="0">
              <a:buNone/>
            </a:pPr>
            <a:r>
              <a:rPr lang="en-GB" dirty="0"/>
              <a:t>3. 2018 figures from the UK Government suggest that 17.5 % of children in care achieve a good pass (grade 4 or above) in English and Maths. This is compared with 59.4 % of non-looked after children. https://assets.publishing.service.gov.uk/government/uploads/system/uploads/attachment_data/file/794535/Main_Text_Outcomes_for_CLA_by_LAs_2018.pdf</a:t>
            </a:r>
          </a:p>
          <a:p>
            <a:pPr marL="0" indent="0">
              <a:buNone/>
            </a:pPr>
            <a:endParaRPr lang="en-GB" sz="1200" u="none" strike="noStrike" kern="1200" dirty="0">
              <a:solidFill>
                <a:schemeClr val="tx1"/>
              </a:solidFill>
              <a:effectLst/>
              <a:latin typeface="+mn-lt"/>
              <a:ea typeface="+mn-ea"/>
              <a:cs typeface="+mn-cs"/>
            </a:endParaRPr>
          </a:p>
          <a:p>
            <a:pPr marL="0" indent="0">
              <a:buNone/>
            </a:pPr>
            <a:endParaRPr lang="en-GB" dirty="0"/>
          </a:p>
          <a:p>
            <a:pPr marL="0" indent="0">
              <a:buNone/>
            </a:pPr>
            <a:r>
              <a:rPr lang="en-GB" dirty="0"/>
              <a:t>4. Only 7% of children in care gain entry to University. (</a:t>
            </a:r>
            <a:r>
              <a:rPr lang="en-GB" sz="1200" b="0" i="0" u="none" strike="noStrike" kern="1200" dirty="0">
                <a:solidFill>
                  <a:schemeClr val="tx1"/>
                </a:solidFill>
                <a:effectLst/>
                <a:latin typeface="+mn-lt"/>
                <a:ea typeface="+mn-ea"/>
                <a:cs typeface="+mn-cs"/>
              </a:rPr>
              <a:t>DfE. 2012. Outcomes for Children Looked After by Local Authorities in England: as at 31March 2012. DfE;</a:t>
            </a:r>
            <a:br>
              <a:rPr lang="en-GB" dirty="0"/>
            </a:br>
            <a:r>
              <a:rPr lang="en-GB" sz="1200" b="0" i="0" u="none" strike="noStrike" kern="1200" dirty="0">
                <a:solidFill>
                  <a:schemeClr val="tx1"/>
                </a:solidFill>
                <a:effectLst/>
                <a:latin typeface="+mn-lt"/>
                <a:ea typeface="+mn-ea"/>
                <a:cs typeface="+mn-cs"/>
              </a:rPr>
              <a:t>DfE. 2015. Children looked after in England (including adoption and care leavers) year ending 31 March 2015. DfE. Can be found </a:t>
            </a:r>
            <a:r>
              <a:rPr lang="en-GB" sz="1200" b="0" i="0" u="none" strike="noStrike" kern="1200" dirty="0">
                <a:solidFill>
                  <a:schemeClr val="tx1"/>
                </a:solidFill>
                <a:effectLst/>
                <a:latin typeface="+mn-lt"/>
                <a:ea typeface="+mn-ea"/>
                <a:cs typeface="+mn-cs"/>
                <a:hlinkClick r:id="rId4"/>
              </a:rPr>
              <a:t>HERE</a:t>
            </a:r>
            <a:r>
              <a:rPr lang="en-GB" dirty="0"/>
              <a:t>)</a:t>
            </a:r>
          </a:p>
          <a:p>
            <a:pPr mar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40% of all care leavers aged 19-21yrs in England are not in employment, education or training, referred to as being ‘NEET’. (</a:t>
            </a:r>
            <a:r>
              <a:rPr lang="en-GB" sz="1200" b="0" i="0" u="none" strike="noStrike" kern="1200" dirty="0">
                <a:solidFill>
                  <a:schemeClr val="tx1"/>
                </a:solidFill>
                <a:effectLst/>
                <a:latin typeface="+mn-lt"/>
                <a:ea typeface="+mn-ea"/>
                <a:cs typeface="+mn-cs"/>
              </a:rPr>
              <a:t>DfE, National Statistics. 2017. Children looked after in England (including adoption), year ending 31 march 2017. Can be found </a:t>
            </a:r>
            <a:r>
              <a:rPr lang="en-GB" sz="1200" b="0" i="0" u="none" strike="noStrike" kern="1200" dirty="0">
                <a:solidFill>
                  <a:schemeClr val="tx1"/>
                </a:solidFill>
                <a:effectLst/>
                <a:latin typeface="+mn-lt"/>
                <a:ea typeface="+mn-ea"/>
                <a:cs typeface="+mn-cs"/>
                <a:hlinkClick r:id="rId5"/>
              </a:rPr>
              <a:t>HERE</a:t>
            </a:r>
            <a:r>
              <a:rPr lang="en-GB" sz="1200" b="0" i="0" u="none" strike="noStrike" kern="1200" dirty="0">
                <a:solidFill>
                  <a:schemeClr val="tx1"/>
                </a:solidFill>
                <a:effectLst/>
                <a:latin typeface="+mn-lt"/>
                <a:ea typeface="+mn-ea"/>
                <a:cs typeface="+mn-cs"/>
              </a:rPr>
              <a:t>.</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 ‘Unaccompanied Asylum Seeking Child’. Any unaccompanied children in the UK fall into the group of young people who are ‘in care’, including UASC. For UASC upon entering the UK aged 18 or under without a guardian over 18 a child becomes ‘looked after’ by the local authority after having been accommodated by the local authority under section 20(1) of the Children Act 1989 for 24 hours. This will mean that they will be entitled to the same local authority provision as any other looked after child. The number of UASC increased by 11% to 5,070 and they represent around 6% of all children looked after in England. (Department for Education. Care of unaccompanied migrant children and child victims of modern slavery Statutory guidance for local authorities. November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Another, related group of young people include young people who have been trafficked into the UK, either for ‘modern slavery’ (being forced or coerced into a life of labour and/or servitude) or other forms of exploitation, such as Child Sexual Exploitation (CSE) or Child Criminal Exploitation (CCE), which may involve being forced to drug running often as part of ‘county lines’.  These groups are likely to have often have complex needs that are in addition to those complex needs faced by looked after children more generally. (Department for Education. Care of unaccompanied migrant children and child victims of modern slavery Statutory guidance for local authorities. November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all"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7. 20% of young homeless people have previously been in care (</a:t>
            </a:r>
            <a:r>
              <a:rPr lang="en-GB" sz="1200" b="0" i="0" u="none" strike="noStrike" kern="1200" dirty="0">
                <a:solidFill>
                  <a:schemeClr val="tx1"/>
                </a:solidFill>
                <a:effectLst/>
                <a:latin typeface="+mn-lt"/>
                <a:ea typeface="+mn-ea"/>
                <a:cs typeface="+mn-cs"/>
              </a:rPr>
              <a:t>Homeless link research team. 2018. Young and homeless 2018. Can be found </a:t>
            </a:r>
            <a:r>
              <a:rPr lang="en-GB" sz="1200" b="0" i="0" u="none" strike="noStrike" kern="1200" dirty="0">
                <a:solidFill>
                  <a:schemeClr val="tx1"/>
                </a:solidFill>
                <a:effectLst/>
                <a:latin typeface="+mn-lt"/>
                <a:ea typeface="+mn-ea"/>
                <a:cs typeface="+mn-cs"/>
                <a:hlinkClick r:id="rId6"/>
              </a:rPr>
              <a:t>HERE</a:t>
            </a:r>
            <a:r>
              <a:rPr lang="en-GB" dirty="0"/>
              <a:t>), so if we compare this to the fact just 1% of children are in care, the risk of becoming homeless increases if you have been in care. </a:t>
            </a:r>
            <a:r>
              <a:rPr lang="en-GB" sz="1200" dirty="0"/>
              <a:t>Fewer than 1% of young people are in Care, but looked after children make up 33% of boys and 61% of girls in Custody.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all" dirty="0">
              <a:solidFill>
                <a:schemeClr val="tx1"/>
              </a:solidFill>
              <a:effectLst/>
              <a:latin typeface="+mn-lt"/>
              <a:ea typeface="+mn-ea"/>
              <a:cs typeface="+mn-cs"/>
            </a:endParaRPr>
          </a:p>
          <a:p>
            <a:pPr marL="0" indent="0">
              <a:buNone/>
            </a:pPr>
            <a:endParaRPr lang="en-GB" sz="1200" b="1" i="0" u="none" strike="noStrike" kern="1200" cap="all"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5</a:t>
            </a:fld>
            <a:endParaRPr lang="en-GB"/>
          </a:p>
        </p:txBody>
      </p:sp>
    </p:spTree>
    <p:extLst>
      <p:ext uri="{BB962C8B-B14F-4D97-AF65-F5344CB8AC3E}">
        <p14:creationId xmlns:p14="http://schemas.microsoft.com/office/powerpoint/2010/main" val="410432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Lead the training group through a discussion with the questions listed on the slide as starting points and welcome thoughts and ideas from the group.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Then read out the information below which goes some way to answer these questions. Option to tell people where the data comes from via references if asked/relevant.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quick note that most data available relating to custody and young people is readily available for children, those ages 10-17, and sometimes includes those who are 18. However it is harder to find clear data grouped for ‘young people’ grouped as being aged 16-25.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All data cited relates to England and Wales. </a:t>
            </a:r>
          </a:p>
          <a:p>
            <a:endParaRPr lang="en-GB" dirty="0"/>
          </a:p>
          <a:p>
            <a:r>
              <a:rPr lang="en-GB" dirty="0"/>
              <a:t>1.   In November 2019, the overall population of the secure estate for children and young people, including those aged 18 years old, was 837. (HM Government </a:t>
            </a:r>
            <a:r>
              <a:rPr lang="en-GB" sz="1200" b="0" i="0" u="none" strike="noStrike" kern="1200" dirty="0">
                <a:solidFill>
                  <a:schemeClr val="tx1"/>
                </a:solidFill>
                <a:effectLst/>
                <a:latin typeface="+mn-lt"/>
                <a:ea typeface="+mn-ea"/>
                <a:cs typeface="+mn-cs"/>
              </a:rPr>
              <a:t>Official Statistics Youth Custody data Jan 2020)</a:t>
            </a:r>
          </a:p>
          <a:p>
            <a:pPr marL="0" indent="0">
              <a:buNone/>
            </a:pP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GB" i="0" dirty="0"/>
              <a:t>In every </a:t>
            </a:r>
            <a:r>
              <a:rPr lang="en-GB" sz="1200" b="0" i="0" u="none" strike="noStrike" kern="1200" dirty="0">
                <a:solidFill>
                  <a:schemeClr val="tx1"/>
                </a:solidFill>
                <a:effectLst/>
                <a:latin typeface="+mn-lt"/>
                <a:ea typeface="+mn-ea"/>
                <a:cs typeface="+mn-cs"/>
              </a:rPr>
              <a:t>ethnic group, the number of young people in youth custody went down between 2005/06 and 2017/18, HOWEVER it rose for Black young people. (HM Government Ethnicity Facts and Figures Young People in Custody June 2019). The number of arrests has also gone down. There were over 65,800 arrests of children (aged 10-17) by the police in England and Wales (excluding Lancashire, who ‘couldn’t provide data’). This has decreased by 78% over the last ten years, with a decrease of 8% in the last year. (Youth Justice Board / Ministry of Justice. Youth Justice Statistics  2017/18 England and Wales.  Jan 2019). When compared to each other the custody and arrest figures demonstrate that the majority of young people arrested do not receive a custodial sentence.</a:t>
            </a:r>
          </a:p>
          <a:p>
            <a:pPr marL="0" indent="0">
              <a:buNone/>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GB" sz="1200" b="0" i="0" u="none" strike="noStrike" kern="1200" dirty="0">
                <a:solidFill>
                  <a:schemeClr val="tx1"/>
                </a:solidFill>
                <a:effectLst/>
                <a:latin typeface="+mn-lt"/>
                <a:ea typeface="+mn-ea"/>
                <a:cs typeface="+mn-cs"/>
              </a:rPr>
              <a:t>The simple answer is ‘violence against the person’, however again this differs across ethnic groups. White young people were more likely to be in custody due to a sexual offence, and black young people due to violence against the person. Other reasons include drug related charges, robbery, domestic burglary, and breach of a statutory order. (HM Government Ethnicity Facts and Figures Young People in Custody June 2019)</a:t>
            </a:r>
          </a:p>
          <a:p>
            <a:pPr marL="228600" indent="-228600">
              <a:buAutoNum type="arabicPeriod" startAt="2"/>
            </a:pPr>
            <a:endParaRPr lang="en-GB" sz="1200" b="0" i="0" u="none" strike="noStrike" kern="1200" dirty="0">
              <a:solidFill>
                <a:schemeClr val="tx1"/>
              </a:solidFill>
              <a:effectLst/>
              <a:latin typeface="+mn-lt"/>
              <a:ea typeface="+mn-ea"/>
              <a:cs typeface="+mn-cs"/>
            </a:endParaRPr>
          </a:p>
          <a:p>
            <a:pPr marL="228600" indent="-228600">
              <a:buAutoNum type="arabicPeriod" startAt="2"/>
            </a:pPr>
            <a:r>
              <a:rPr lang="en-GB" sz="1200" b="0" i="0" u="none" strike="noStrike" kern="1200" dirty="0">
                <a:solidFill>
                  <a:schemeClr val="tx1"/>
                </a:solidFill>
                <a:effectLst/>
                <a:latin typeface="+mn-lt"/>
                <a:ea typeface="+mn-ea"/>
                <a:cs typeface="+mn-cs"/>
              </a:rPr>
              <a:t>In 2017/18 this was young men, at 84%. </a:t>
            </a:r>
          </a:p>
          <a:p>
            <a:pPr marL="228600" indent="-228600">
              <a:buAutoNum type="arabicPeriod" startAt="2"/>
            </a:pPr>
            <a:endParaRPr lang="en-GB" sz="1200" b="0" i="0" u="none" strike="noStrike" kern="1200" dirty="0">
              <a:solidFill>
                <a:schemeClr val="tx1"/>
              </a:solidFill>
              <a:effectLst/>
              <a:latin typeface="+mn-lt"/>
              <a:ea typeface="+mn-ea"/>
              <a:cs typeface="+mn-cs"/>
            </a:endParaRPr>
          </a:p>
          <a:p>
            <a:pPr marL="228600" indent="-228600">
              <a:buAutoNum type="arabicPeriod" startAt="2"/>
            </a:pPr>
            <a:r>
              <a:rPr lang="en-GB" sz="1200" b="0" i="0" u="none" strike="noStrike" kern="1200" dirty="0">
                <a:solidFill>
                  <a:schemeClr val="tx1"/>
                </a:solidFill>
                <a:effectLst/>
                <a:latin typeface="+mn-lt"/>
                <a:ea typeface="+mn-ea"/>
                <a:cs typeface="+mn-cs"/>
              </a:rPr>
              <a:t>In March 2018 0.5% of children ages 10-15 reported that they had carried a knife for their own personal protection in the past 12 months. Whilst this sounds low, that is still quite a shocking statistic. In addition whilst the overall number of offences involving a knife or offensive weapon has increased in each of the last four years, the proportion of these offences committed by a child has ALSO increased in each of the last four years. (Youth Justice Board / Ministry of Justice. Youth Justice Statistics  2017/18 England and Wales.  Jan 2019). </a:t>
            </a:r>
          </a:p>
          <a:p>
            <a:pPr marL="228600" indent="-228600">
              <a:buAutoNum type="arabicPeriod" startAt="2"/>
            </a:pPr>
            <a:endParaRPr lang="en-GB" sz="1200" b="0" i="0" u="none" strike="noStrike" kern="1200" dirty="0">
              <a:solidFill>
                <a:schemeClr val="tx1"/>
              </a:solidFill>
              <a:effectLst/>
              <a:latin typeface="+mn-lt"/>
              <a:ea typeface="+mn-ea"/>
              <a:cs typeface="+mn-cs"/>
            </a:endParaRPr>
          </a:p>
          <a:p>
            <a:pPr marL="228600" indent="-228600">
              <a:buAutoNum type="arabicPeriod" startAt="2"/>
            </a:pPr>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6</a:t>
            </a:fld>
            <a:endParaRPr lang="en-GB"/>
          </a:p>
        </p:txBody>
      </p:sp>
    </p:spTree>
    <p:extLst>
      <p:ext uri="{BB962C8B-B14F-4D97-AF65-F5344CB8AC3E}">
        <p14:creationId xmlns:p14="http://schemas.microsoft.com/office/powerpoint/2010/main" val="331313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Ask the training group the question before revealing and talking through bullet points.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Two thirds of children enter care as a result of abuse and neglect (Department of Education Policy paper Principles to guide higher education providers on improving care leavers access and participation in HE, 2019)</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Talk through the graph, which shows the various reasons a child may go into care, by percentage.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When a child is assessed by children’s services their primary need is recorded. There are a range of reasons why a child is looked after including being looked after: </a:t>
            </a:r>
          </a:p>
          <a:p>
            <a:pPr marL="0" indent="0">
              <a:buFont typeface="Arial" panose="020B0604020202020204" pitchFamily="34" charset="0"/>
              <a:buNone/>
            </a:pPr>
            <a:r>
              <a:rPr lang="en-GB" dirty="0"/>
              <a:t>• as a result of or because they were at risk of abuse or neglect - 49,570 children - the most common reason identified </a:t>
            </a:r>
          </a:p>
          <a:p>
            <a:pPr marL="0" indent="0">
              <a:buFont typeface="Arial" panose="020B0604020202020204" pitchFamily="34" charset="0"/>
              <a:buNone/>
            </a:pPr>
            <a:r>
              <a:rPr lang="en-GB" dirty="0"/>
              <a:t>• primarily due to living in a family where the parenting capacity is chronically inadequate (family dysfunction) - 11,310  </a:t>
            </a:r>
          </a:p>
          <a:p>
            <a:pPr marL="0" indent="0">
              <a:buFont typeface="Arial" panose="020B0604020202020204" pitchFamily="34" charset="0"/>
              <a:buNone/>
            </a:pPr>
            <a:r>
              <a:rPr lang="en-GB" dirty="0"/>
              <a:t> • due to living in a family that is going through a temporary crisis that diminishes the parental capacity to adequately meet some of the children’s needs (family being in acute stress) - 6,050 A crisis could be lined to a number of things, and may be financial, up to the risk of homelessness, be due to a sudden bereavement.</a:t>
            </a:r>
          </a:p>
          <a:p>
            <a:pPr marL="171450" indent="-171450">
              <a:buFont typeface="Arial" panose="020B0604020202020204" pitchFamily="34" charset="0"/>
              <a:buChar char="•"/>
            </a:pPr>
            <a:r>
              <a:rPr lang="en-GB" dirty="0"/>
              <a:t>due to there being no parents available to provide for the child - 5,410  </a:t>
            </a:r>
          </a:p>
          <a:p>
            <a:pPr marL="171450" indent="-171450">
              <a:buFont typeface="Arial" panose="020B0604020202020204" pitchFamily="34" charset="0"/>
              <a:buChar char="•"/>
            </a:pPr>
            <a:r>
              <a:rPr lang="en-GB" dirty="0"/>
              <a:t>due to the child’s or parent’s disability or illness - 4,580 which would include being unwell due to mental illness.</a:t>
            </a:r>
          </a:p>
          <a:p>
            <a:pPr marL="0" indent="0">
              <a:buFont typeface="Arial" panose="020B0604020202020204" pitchFamily="34" charset="0"/>
              <a:buNone/>
            </a:pPr>
            <a:r>
              <a:rPr lang="en-GB" dirty="0"/>
              <a:t>• due to low income or socially unacceptable behaviour – 1,230.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(Department of Education National Statistics </a:t>
            </a:r>
            <a:r>
              <a:rPr lang="en-GB" sz="1200" b="0" i="0" u="none" strike="noStrike" kern="1200" dirty="0">
                <a:solidFill>
                  <a:schemeClr val="tx1"/>
                </a:solidFill>
                <a:effectLst/>
                <a:latin typeface="+mn-lt"/>
                <a:ea typeface="+mn-ea"/>
                <a:cs typeface="+mn-cs"/>
              </a:rPr>
              <a:t>Children looked after in England including adoption: 2018 to 2019)</a:t>
            </a:r>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7</a:t>
            </a:fld>
            <a:endParaRPr lang="en-GB"/>
          </a:p>
        </p:txBody>
      </p:sp>
    </p:spTree>
    <p:extLst>
      <p:ext uri="{BB962C8B-B14F-4D97-AF65-F5344CB8AC3E}">
        <p14:creationId xmlns:p14="http://schemas.microsoft.com/office/powerpoint/2010/main" val="275442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Talk through graph, flagging that this is for children, aged 10-17yrs.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Note there is a big difference in how criminal activity is treated across youth services and adult services, that offences are dealt with differently and that the transition is hard.</a:t>
            </a:r>
          </a:p>
          <a:p>
            <a:endParaRPr lang="en-GB" sz="1200" b="1"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 court can give a young person a </a:t>
            </a:r>
            <a:r>
              <a:rPr lang="en-GB" sz="1200" b="0" i="0" u="none" strike="noStrike" kern="1200" dirty="0">
                <a:solidFill>
                  <a:schemeClr val="tx1"/>
                </a:solidFill>
                <a:effectLst/>
                <a:latin typeface="+mn-lt"/>
                <a:ea typeface="+mn-ea"/>
                <a:cs typeface="+mn-cs"/>
                <a:hlinkClick r:id="rId3"/>
              </a:rPr>
              <a:t>custodial sentence</a:t>
            </a:r>
            <a:r>
              <a:rPr lang="en-GB" sz="1200" b="0" i="0" u="none" strike="noStrike" kern="1200" dirty="0">
                <a:solidFill>
                  <a:schemeClr val="tx1"/>
                </a:solidFill>
                <a:effectLst/>
                <a:latin typeface="+mn-lt"/>
                <a:ea typeface="+mn-ea"/>
                <a:cs typeface="+mn-cs"/>
              </a:rPr>
              <a:t> if:</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the crime is so serious there is no other suitable option</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the young person has committed crimes before</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the judge or magistrate thinks the young person is a risk to the public</a:t>
            </a:r>
          </a:p>
          <a:p>
            <a:pPr marL="171450" indent="-171450">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 young person can also be sent to custody on </a:t>
            </a:r>
            <a:r>
              <a:rPr lang="en-GB" sz="1200" b="0" i="0" u="none" strike="noStrike" kern="1200" dirty="0">
                <a:solidFill>
                  <a:schemeClr val="tx1"/>
                </a:solidFill>
                <a:effectLst/>
                <a:latin typeface="+mn-lt"/>
                <a:ea typeface="+mn-ea"/>
                <a:cs typeface="+mn-cs"/>
                <a:hlinkClick r:id="rId4"/>
              </a:rPr>
              <a:t>remand</a:t>
            </a:r>
            <a:r>
              <a:rPr lang="en-GB" sz="1200" b="0" i="0" u="none" strike="noStrike" kern="1200" dirty="0">
                <a:solidFill>
                  <a:schemeClr val="tx1"/>
                </a:solidFill>
                <a:effectLst/>
                <a:latin typeface="+mn-lt"/>
                <a:ea typeface="+mn-ea"/>
                <a:cs typeface="+mn-cs"/>
              </a:rPr>
              <a:t>. The Youth Justice Board decides which secure centre a young person will be sent to. They will choose somewhere that:</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can deal with the young person’s needs safely, </a:t>
            </a:r>
            <a:r>
              <a:rPr lang="en-GB" sz="1200" b="0" i="0" u="none" strike="noStrike" kern="1200" dirty="0" err="1">
                <a:solidFill>
                  <a:schemeClr val="tx1"/>
                </a:solidFill>
                <a:effectLst/>
                <a:latin typeface="+mn-lt"/>
                <a:ea typeface="+mn-ea"/>
                <a:cs typeface="+mn-cs"/>
              </a:rPr>
              <a:t>eg</a:t>
            </a:r>
            <a:r>
              <a:rPr lang="en-GB" sz="1200" b="0" i="0" u="none" strike="noStrike" kern="1200" dirty="0">
                <a:solidFill>
                  <a:schemeClr val="tx1"/>
                </a:solidFill>
                <a:effectLst/>
                <a:latin typeface="+mn-lt"/>
                <a:ea typeface="+mn-ea"/>
                <a:cs typeface="+mn-cs"/>
              </a:rPr>
              <a:t> if they have a health problem</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is suitable for their age, sex and background</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is as near to their home as possible</a:t>
            </a:r>
          </a:p>
          <a:p>
            <a:endParaRPr lang="en-GB" dirty="0"/>
          </a:p>
          <a:p>
            <a:r>
              <a:rPr lang="en-GB" sz="1200" b="0" i="0" u="none" strike="noStrike" kern="1200" dirty="0">
                <a:solidFill>
                  <a:schemeClr val="tx1"/>
                </a:solidFill>
                <a:effectLst/>
                <a:latin typeface="+mn-lt"/>
                <a:ea typeface="+mn-ea"/>
                <a:cs typeface="+mn-cs"/>
              </a:rPr>
              <a:t>There are 3 types of custody for young people:</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young offender institutions are run by the Prison Service and private companies are for people aged 15 to 21 (people under 18 are held in different buildings).</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secure training centres are run by private companies are for people aged up to 17</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secure children’s homes run by local councils and are for people aged 10 to 14</a:t>
            </a:r>
          </a:p>
          <a:p>
            <a:pPr marL="0" indent="0">
              <a:buFont typeface="Arial" panose="020B0604020202020204" pitchFamily="34" charset="0"/>
              <a:buNone/>
            </a:pP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GB" sz="1200" b="1" i="0" u="none" strike="noStrike" kern="1200" dirty="0">
                <a:solidFill>
                  <a:schemeClr val="tx1"/>
                </a:solidFill>
                <a:effectLst/>
                <a:latin typeface="+mn-lt"/>
                <a:ea typeface="+mn-ea"/>
                <a:cs typeface="+mn-cs"/>
              </a:rPr>
              <a:t>Ask training group: </a:t>
            </a:r>
            <a:r>
              <a:rPr lang="en-GB" sz="1200" b="0" i="0" u="none" strike="noStrike" kern="1200" dirty="0">
                <a:solidFill>
                  <a:schemeClr val="tx1"/>
                </a:solidFill>
                <a:effectLst/>
                <a:latin typeface="+mn-lt"/>
                <a:ea typeface="+mn-ea"/>
                <a:cs typeface="+mn-cs"/>
              </a:rPr>
              <a:t>How often can professionals supporting a young person in custody visit them? </a:t>
            </a:r>
            <a:r>
              <a:rPr lang="en-GB" sz="1200" b="1" i="0" u="none" strike="noStrike" kern="1200" dirty="0">
                <a:solidFill>
                  <a:schemeClr val="tx1"/>
                </a:solidFill>
                <a:effectLst/>
                <a:latin typeface="+mn-lt"/>
                <a:ea typeface="+mn-ea"/>
                <a:cs typeface="+mn-cs"/>
              </a:rPr>
              <a:t>Correct answer: </a:t>
            </a:r>
            <a:r>
              <a:rPr lang="en-GB" sz="1200" b="0" i="0" u="none" strike="noStrike" kern="1200" dirty="0">
                <a:solidFill>
                  <a:schemeClr val="tx1"/>
                </a:solidFill>
                <a:effectLst/>
                <a:latin typeface="+mn-lt"/>
                <a:ea typeface="+mn-ea"/>
                <a:cs typeface="+mn-cs"/>
              </a:rPr>
              <a:t>Usually, you can visit a young person once a week if you are a family member or friend, but this can vary.</a:t>
            </a:r>
          </a:p>
          <a:p>
            <a:pPr marL="171450" indent="-171450">
              <a:buFont typeface="Arial" panose="020B0604020202020204" pitchFamily="34" charset="0"/>
              <a:buChar char="•"/>
            </a:pPr>
            <a:endParaRPr lang="en-GB" dirty="0"/>
          </a:p>
          <a:p>
            <a:pPr fontAlgn="base"/>
            <a:r>
              <a:rPr lang="en-GB" b="1" dirty="0"/>
              <a:t>Ask training group</a:t>
            </a:r>
            <a:r>
              <a:rPr lang="en-GB" dirty="0"/>
              <a:t>: Who are the Youth Offending Team? </a:t>
            </a:r>
            <a:r>
              <a:rPr lang="en-GB" b="1" dirty="0"/>
              <a:t>Correct answer: </a:t>
            </a:r>
            <a:r>
              <a:rPr lang="en-GB" sz="1200" b="0" i="0" u="none" strike="noStrike" kern="1200" dirty="0">
                <a:solidFill>
                  <a:schemeClr val="tx1"/>
                </a:solidFill>
                <a:effectLst/>
                <a:latin typeface="+mn-lt"/>
                <a:ea typeface="+mn-ea"/>
                <a:cs typeface="+mn-cs"/>
              </a:rPr>
              <a:t>Youth offending teams work with young people that get into trouble with the law. They look into the background of a young person and try to help them stay away from crime.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They also:</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run local </a:t>
            </a:r>
            <a:r>
              <a:rPr lang="en-GB" sz="1200" b="0" i="0" u="none" strike="noStrike" kern="1200" dirty="0">
                <a:solidFill>
                  <a:schemeClr val="tx1"/>
                </a:solidFill>
                <a:effectLst/>
                <a:latin typeface="+mn-lt"/>
                <a:ea typeface="+mn-ea"/>
                <a:cs typeface="+mn-cs"/>
                <a:hlinkClick r:id="rId5"/>
              </a:rPr>
              <a:t>crime prevention programmes</a:t>
            </a:r>
            <a:r>
              <a:rPr lang="en-GB" sz="1200" b="0" i="0" u="none" strike="noStrike"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help young people at the police station if they’re arrested</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help young people and their families at court</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supervise young people serving a </a:t>
            </a:r>
            <a:r>
              <a:rPr lang="en-GB" sz="1200" b="0" i="0" u="none" strike="noStrike" kern="1200" dirty="0">
                <a:solidFill>
                  <a:schemeClr val="tx1"/>
                </a:solidFill>
                <a:effectLst/>
                <a:latin typeface="+mn-lt"/>
                <a:ea typeface="+mn-ea"/>
                <a:cs typeface="+mn-cs"/>
                <a:hlinkClick r:id="rId6"/>
              </a:rPr>
              <a:t>community sentence</a:t>
            </a:r>
            <a:r>
              <a:rPr lang="en-GB" sz="1200" b="0" i="0" u="none" strike="noStrike"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stay in touch with a young person if they’re sentenced to </a:t>
            </a:r>
            <a:r>
              <a:rPr lang="en-GB" sz="1200" b="0" i="0" u="none" strike="noStrike" kern="1200" dirty="0">
                <a:solidFill>
                  <a:schemeClr val="tx1"/>
                </a:solidFill>
                <a:effectLst/>
                <a:latin typeface="+mn-lt"/>
                <a:ea typeface="+mn-ea"/>
                <a:cs typeface="+mn-cs"/>
                <a:hlinkClick r:id="rId7"/>
              </a:rPr>
              <a:t>custody</a:t>
            </a:r>
            <a:endParaRPr lang="en-GB" sz="1200" b="0" i="0" u="none" strike="noStrike" kern="1200" dirty="0">
              <a:solidFill>
                <a:schemeClr val="tx1"/>
              </a:solidFill>
              <a:effectLst/>
              <a:latin typeface="+mn-lt"/>
              <a:ea typeface="+mn-ea"/>
              <a:cs typeface="+mn-cs"/>
            </a:endParaRPr>
          </a:p>
          <a:p>
            <a:endParaRPr lang="en-GB" dirty="0"/>
          </a:p>
          <a:p>
            <a:r>
              <a:rPr lang="en-GB" b="1" dirty="0"/>
              <a:t>Ask training group: </a:t>
            </a:r>
            <a:r>
              <a:rPr lang="en-GB" dirty="0"/>
              <a:t>Why do young people commit crimes? </a:t>
            </a:r>
            <a:r>
              <a:rPr lang="en-GB" b="1" dirty="0"/>
              <a:t>Jot their thoughts onto a big sheet of flipchart paper. </a:t>
            </a:r>
          </a:p>
          <a:p>
            <a:endParaRPr lang="en-GB" dirty="0"/>
          </a:p>
          <a:p>
            <a:r>
              <a:rPr lang="en-GB" dirty="0"/>
              <a:t>Add anything they miss, query anything that seems untrue, a misconception or a ‘myth’. </a:t>
            </a:r>
          </a:p>
          <a:p>
            <a:r>
              <a:rPr lang="en-GB" dirty="0"/>
              <a:t>Sum up by explaining that many young people become involved in crime due to Criminal Exploitation from older adults involved in crime, young people who are in the case system or are care leavers are particularly vulnerable to this as they may be ‘easier targets’. Young people with disabilities, additional learning needs and/or mental health conditions may have additional vulnerabilities due to more limited understanding of the consequences and/or lower self worth. Many young people involved in crime will turn to it due to poverty, feeling disempowered, lack of positive relationships, family members already involved in crime, and young people will often be heavily influenced by peers or adults in their lives that they look up to. Young people committing sexual crimes may do so due to a history of sexual abuse. </a:t>
            </a:r>
          </a:p>
          <a:p>
            <a:endParaRPr lang="en-GB" dirty="0"/>
          </a:p>
          <a:p>
            <a:r>
              <a:rPr lang="en-GB" dirty="0"/>
              <a:t>Information on offending rates is collected for children aged 10 years or over who were CLA for at least 12 months at 31 March – 38,110 children in 2019. Of these, the proportion convicted or subject to youth cautions or youth conditional cautions during the year was 3%, down from 5% in 2017.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(Department of Education National Statistics </a:t>
            </a:r>
            <a:r>
              <a:rPr lang="en-GB" sz="1200" b="0" i="0" u="none" strike="noStrike" kern="1200" dirty="0">
                <a:solidFill>
                  <a:schemeClr val="tx1"/>
                </a:solidFill>
                <a:effectLst/>
                <a:latin typeface="+mn-lt"/>
                <a:ea typeface="+mn-ea"/>
                <a:cs typeface="+mn-cs"/>
              </a:rPr>
              <a:t>Children looked after in England including adoption: 2018 to 2019)</a:t>
            </a:r>
          </a:p>
          <a:p>
            <a:endParaRPr lang="en-GB"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8</a:t>
            </a:fld>
            <a:endParaRPr lang="en-GB"/>
          </a:p>
        </p:txBody>
      </p:sp>
    </p:spTree>
    <p:extLst>
      <p:ext uri="{BB962C8B-B14F-4D97-AF65-F5344CB8AC3E}">
        <p14:creationId xmlns:p14="http://schemas.microsoft.com/office/powerpoint/2010/main" val="3976189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Over the next few slides</a:t>
            </a:r>
            <a:r>
              <a:rPr lang="en-GB" sz="1800" dirty="0">
                <a:effectLst/>
                <a:latin typeface="Calibri" panose="020F0502020204030204" pitchFamily="34" charset="0"/>
                <a:ea typeface="Calibri" panose="020F0502020204030204" pitchFamily="34" charset="0"/>
                <a:cs typeface="Times New Roman" panose="02020603050405020304" pitchFamily="18" charset="0"/>
              </a:rPr>
              <a:t>, we’re now going to introduce a couple of key and relatively recent government initiatives related to supporting care leavers, and those at risk of custody. The Care Leavers Covenant (</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2016)</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funded by the Department for Education and delivered by Spectra. It describes it’s self as ‘a promise made by private, public or voluntary organisations to provide support for care leavers aged 16-25 to help them to live independently.’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Briefly touch on the five key Care Leaver outcomes </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 the ‘Covenant’.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latin typeface="Arial Rounded MT Bold" panose="020F070403050403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latin typeface="Arial Rounded MT Bold" panose="020F0704030504030204" pitchFamily="34" charset="77"/>
              </a:rPr>
              <a:t>Briefly touch on the five key Care Leaver outcomes. Ask the group – </a:t>
            </a:r>
            <a:r>
              <a:rPr lang="en-GB" b="1" dirty="0">
                <a:solidFill>
                  <a:schemeClr val="bg1"/>
                </a:solidFill>
                <a:latin typeface="Arial Rounded MT Bold" panose="020F0704030504030204" pitchFamily="34" charset="77"/>
              </a:rPr>
              <a:t>are there any specific outcomes that your or your organisation/we focus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chemeClr val="bg1"/>
              </a:solidFill>
              <a:latin typeface="Arial Rounded MT Bold" panose="020F070403050403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latin typeface="Arial Rounded MT Bold" panose="020F0704030504030204" pitchFamily="34" charset="77"/>
              </a:rPr>
              <a:t>The Covenant aims to work towards these outcomes through partnership work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latin typeface="Arial Rounded MT Bold" panose="020F0704030504030204" pitchFamily="34" charset="77"/>
              </a:rPr>
              <a:t>building creative and often bespoke offers and opportunities with partners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err="1">
                <a:solidFill>
                  <a:schemeClr val="bg1"/>
                </a:solidFill>
                <a:latin typeface="Arial Rounded MT Bold" panose="020F0704030504030204" pitchFamily="34" charset="77"/>
              </a:rPr>
              <a:t>publicising</a:t>
            </a:r>
            <a:r>
              <a:rPr lang="en-US" sz="1100" dirty="0">
                <a:solidFill>
                  <a:schemeClr val="bg1"/>
                </a:solidFill>
                <a:latin typeface="Arial Rounded MT Bold" panose="020F0704030504030204" pitchFamily="34" charset="77"/>
              </a:rPr>
              <a:t> offers and opportunities to care leavers and foster community amongst care leavers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schemeClr val="bg1"/>
                </a:solidFill>
                <a:latin typeface="Arial Rounded MT Bold" panose="020F0704030504030204" pitchFamily="34" charset="77"/>
              </a:rPr>
              <a:t>changing the perception of care leavers in society through positive platforms and positive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chemeClr val="bg1"/>
              </a:solidFill>
              <a:latin typeface="Arial Rounded MT Bold" panose="020F070403050403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chemeClr val="bg1"/>
              </a:solidFill>
              <a:latin typeface="Arial Rounded MT Bold" panose="020F0704030504030204" pitchFamily="34" charset="77"/>
            </a:endParaRPr>
          </a:p>
          <a:p>
            <a:r>
              <a:rPr lang="en-GB" sz="1200" b="0" i="0" u="none" strike="noStrike" kern="1200" dirty="0">
                <a:solidFill>
                  <a:schemeClr val="tx1"/>
                </a:solidFill>
                <a:effectLst/>
                <a:latin typeface="+mn-lt"/>
                <a:ea typeface="+mn-ea"/>
                <a:cs typeface="+mn-cs"/>
              </a:rPr>
              <a:t>The </a:t>
            </a:r>
            <a:r>
              <a:rPr lang="en-GB" sz="1200" b="0" i="0" u="none" strike="noStrike" kern="1200" dirty="0">
                <a:solidFill>
                  <a:schemeClr val="tx1"/>
                </a:solidFill>
                <a:effectLst/>
                <a:latin typeface="+mn-lt"/>
                <a:ea typeface="+mn-ea"/>
                <a:cs typeface="+mn-cs"/>
                <a:hlinkClick r:id="rId3"/>
              </a:rPr>
              <a:t>Care Leaver Covenant</a:t>
            </a:r>
            <a:r>
              <a:rPr lang="en-GB" sz="1200" b="0" i="0" u="none" strike="noStrike" kern="1200" dirty="0">
                <a:solidFill>
                  <a:schemeClr val="tx1"/>
                </a:solidFill>
                <a:effectLst/>
                <a:latin typeface="+mn-lt"/>
                <a:ea typeface="+mn-ea"/>
                <a:cs typeface="+mn-cs"/>
              </a:rPr>
              <a:t> (CLC) is part of the government’s </a:t>
            </a:r>
            <a:r>
              <a:rPr lang="en-GB" sz="1200" b="0" i="0" u="none" strike="noStrike" kern="1200" dirty="0">
                <a:solidFill>
                  <a:schemeClr val="tx1"/>
                </a:solidFill>
                <a:effectLst/>
                <a:latin typeface="+mn-lt"/>
                <a:ea typeface="+mn-ea"/>
                <a:cs typeface="+mn-cs"/>
                <a:hlinkClick r:id="rId4"/>
              </a:rPr>
              <a:t>keep on caring</a:t>
            </a:r>
            <a:r>
              <a:rPr lang="en-GB" sz="1200" b="0" i="0" u="none" strike="noStrike" kern="1200" dirty="0">
                <a:solidFill>
                  <a:schemeClr val="tx1"/>
                </a:solidFill>
                <a:effectLst/>
                <a:latin typeface="+mn-lt"/>
                <a:ea typeface="+mn-ea"/>
                <a:cs typeface="+mn-cs"/>
              </a:rPr>
              <a:t> strategy to support people leaving care to become independent.</a:t>
            </a:r>
          </a:p>
          <a:p>
            <a:r>
              <a:rPr lang="en-GB" sz="1200" b="0" i="0" u="none" strike="noStrike" kern="1200" dirty="0">
                <a:solidFill>
                  <a:schemeClr val="tx1"/>
                </a:solidFill>
                <a:effectLst/>
                <a:latin typeface="+mn-lt"/>
                <a:ea typeface="+mn-ea"/>
                <a:cs typeface="+mn-cs"/>
              </a:rPr>
              <a:t>It allows public, private and voluntary sector organisations to pledge support, including:</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apprenticeships</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work experience</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free or discounted goods and services</a:t>
            </a:r>
          </a:p>
          <a:p>
            <a:r>
              <a:rPr lang="en-GB" sz="1200" b="0" i="0" u="none" strike="noStrike" kern="1200" dirty="0">
                <a:solidFill>
                  <a:schemeClr val="tx1"/>
                </a:solidFill>
                <a:effectLst/>
                <a:latin typeface="+mn-lt"/>
                <a:ea typeface="+mn-ea"/>
                <a:cs typeface="+mn-cs"/>
              </a:rPr>
              <a:t>All support given through CLC will help care leavers to make a transition to independence. This ranges from CV training to accommodation for care leavers in higher education.</a:t>
            </a:r>
          </a:p>
          <a:p>
            <a:r>
              <a:rPr lang="en-GB" sz="1200" b="0" i="0" u="none" strike="noStrike" kern="1200" dirty="0">
                <a:solidFill>
                  <a:schemeClr val="tx1"/>
                </a:solidFill>
                <a:effectLst/>
                <a:latin typeface="+mn-lt"/>
                <a:ea typeface="+mn-ea"/>
                <a:cs typeface="+mn-cs"/>
              </a:rPr>
              <a:t>Every care leaver has a personal adviser who can provide information on CLC offers.</a:t>
            </a:r>
          </a:p>
          <a:p>
            <a:r>
              <a:rPr lang="en-GB" sz="1200" b="0" i="0" u="none" strike="noStrike" kern="1200" dirty="0">
                <a:solidFill>
                  <a:schemeClr val="tx1"/>
                </a:solidFill>
                <a:effectLst/>
                <a:latin typeface="+mn-lt"/>
                <a:ea typeface="+mn-ea"/>
                <a:cs typeface="+mn-cs"/>
              </a:rPr>
              <a:t>CLC complements the offers that local authorities make to care leavers.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dirty="0">
              <a:solidFill>
                <a:schemeClr val="bg1"/>
              </a:solidFill>
              <a:latin typeface="Arial Rounded MT Bold" panose="020F0704030504030204"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a:solidFill>
                  <a:schemeClr val="bg1"/>
                </a:solidFill>
                <a:latin typeface="Arial Rounded MT Bold" panose="020F0704030504030204" pitchFamily="34" charset="77"/>
              </a:rPr>
              <a:t>The work of the Care Leavers Covenant is fairly new, but it is worth keeping an eye on their website!</a:t>
            </a:r>
            <a:endParaRPr lang="en-US" sz="1000" dirty="0">
              <a:solidFill>
                <a:schemeClr val="tx1"/>
              </a:solidFill>
              <a:latin typeface="Brandon Text" panose="020B0503020203060203"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solidFill>
                <a:schemeClr val="tx1"/>
              </a:solidFill>
              <a:latin typeface="Brandon Text" panose="020B0503020203060203"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solidFill>
                <a:schemeClr val="tx1"/>
              </a:solidFill>
              <a:latin typeface="Brandon Text" panose="020B0503020203060203" pitchFamily="34" charset="77"/>
            </a:endParaRPr>
          </a:p>
          <a:p>
            <a:endParaRPr lang="en-GB"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9</a:t>
            </a:fld>
            <a:endParaRPr lang="en-GB"/>
          </a:p>
        </p:txBody>
      </p:sp>
    </p:spTree>
    <p:extLst>
      <p:ext uri="{BB962C8B-B14F-4D97-AF65-F5344CB8AC3E}">
        <p14:creationId xmlns:p14="http://schemas.microsoft.com/office/powerpoint/2010/main" val="350482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discussed earlier society at large has a part to play in supporting care and custody leavers towards the best outcome possible for them. </a:t>
            </a:r>
          </a:p>
          <a:p>
            <a:endParaRPr lang="en-GB" dirty="0"/>
          </a:p>
          <a:p>
            <a:r>
              <a:rPr lang="en-GB" dirty="0"/>
              <a:t>With regard to how we can work together to support Custody Leavers and those at risk of Custody…</a:t>
            </a:r>
          </a:p>
          <a:p>
            <a:endParaRPr lang="en-GB"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government created ‘collaborative approaches to preventing offending and re-offending by children</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known as</a:t>
            </a:r>
            <a:r>
              <a:rPr lang="en-GB" sz="1800" dirty="0">
                <a:effectLst/>
                <a:latin typeface="Calibri" panose="020F0502020204030204" pitchFamily="34" charset="0"/>
                <a:ea typeface="Calibri" panose="020F0502020204030204" pitchFamily="34" charset="0"/>
                <a:cs typeface="Times New Roman" panose="02020603050405020304" pitchFamily="18" charset="0"/>
              </a:rPr>
              <a:t> (CAPRICORN) </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which</a:t>
            </a:r>
            <a:r>
              <a:rPr lang="en-GB" sz="1800" dirty="0">
                <a:effectLst/>
                <a:latin typeface="Calibri" panose="020F0502020204030204" pitchFamily="34" charset="0"/>
                <a:ea typeface="Calibri" panose="020F0502020204030204" pitchFamily="34" charset="0"/>
                <a:cs typeface="Times New Roman" panose="02020603050405020304" pitchFamily="18" charset="0"/>
              </a:rPr>
              <a:t> sets out a framework to help local authorities prevent young people offending and re-offending. </a:t>
            </a:r>
          </a:p>
          <a:p>
            <a:pPr>
              <a:lnSpc>
                <a:spcPct val="107000"/>
              </a:lnSpc>
              <a:spcAft>
                <a:spcPts val="800"/>
              </a:spcAft>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There is an</a:t>
            </a:r>
            <a:r>
              <a:rPr lang="en-GB" sz="1800" dirty="0">
                <a:effectLst/>
                <a:latin typeface="Calibri" panose="020F0502020204030204" pitchFamily="34" charset="0"/>
                <a:ea typeface="Calibri" panose="020F0502020204030204" pitchFamily="34" charset="0"/>
                <a:cs typeface="Times New Roman" panose="02020603050405020304" pitchFamily="18" charset="0"/>
              </a:rPr>
              <a:t> option to tailor this to your training group, … OR follow general comments below </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(which will work better for a mixed professional group).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Businesses’ offering work experience, internships and any form of paid employment are supporting CAPRICORN’s focus on work to reduce poverty and deprivation, through supporting employment, education and training work (and also relates to the Care Leavers Covenant!)</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Mentoring schemes may help ‘strengthen communities’.</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Specialist mental health workers embedded in homelessness charities can support with specific mental health needs</a:t>
            </a:r>
          </a:p>
          <a:p>
            <a:pPr marL="0" indent="0">
              <a:buFont typeface="Arial" panose="020B0604020202020204" pitchFamily="34" charset="0"/>
              <a:buNone/>
            </a:pPr>
            <a:r>
              <a:rPr lang="en-GB" sz="1200" b="0" i="0" u="none" strike="noStrike" kern="1200" dirty="0">
                <a:solidFill>
                  <a:schemeClr val="tx1"/>
                </a:solidFill>
                <a:effectLst/>
                <a:latin typeface="+mn-lt"/>
                <a:ea typeface="+mn-ea"/>
                <a:cs typeface="+mn-cs"/>
              </a:rPr>
              <a:t>ETC </a:t>
            </a:r>
            <a:r>
              <a:rPr lang="en-GB" sz="1200" b="0" i="0" u="none" strike="noStrike" kern="1200">
                <a:solidFill>
                  <a:schemeClr val="tx1"/>
                </a:solidFill>
                <a:effectLst/>
                <a:latin typeface="+mn-lt"/>
                <a:ea typeface="+mn-ea"/>
                <a:cs typeface="+mn-cs"/>
              </a:rPr>
              <a:t>ETC</a:t>
            </a: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925A7C9-C937-408C-8E3F-35A3D5B95C84}" type="slidenum">
              <a:rPr lang="en-GB" smtClean="0"/>
              <a:t>10</a:t>
            </a:fld>
            <a:endParaRPr lang="en-GB"/>
          </a:p>
        </p:txBody>
      </p:sp>
    </p:spTree>
    <p:extLst>
      <p:ext uri="{BB962C8B-B14F-4D97-AF65-F5344CB8AC3E}">
        <p14:creationId xmlns:p14="http://schemas.microsoft.com/office/powerpoint/2010/main" val="1025251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C85CCD0-A291-4106-AB9D-C96B66F3D8A7}"/>
              </a:ext>
            </a:extLst>
          </p:cNvPr>
          <p:cNvSpPr txBox="1"/>
          <p:nvPr userDrawn="1"/>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10" name="Picture 9">
            <a:extLst>
              <a:ext uri="{FF2B5EF4-FFF2-40B4-BE49-F238E27FC236}">
                <a16:creationId xmlns:a16="http://schemas.microsoft.com/office/drawing/2014/main" id="{A889EDAD-62DA-4C9C-AA0C-2D6357F8AE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5869" y="817318"/>
            <a:ext cx="987424" cy="2008060"/>
          </a:xfrm>
          <a:prstGeom prst="rect">
            <a:avLst/>
          </a:prstGeom>
        </p:spPr>
      </p:pic>
    </p:spTree>
    <p:extLst>
      <p:ext uri="{BB962C8B-B14F-4D97-AF65-F5344CB8AC3E}">
        <p14:creationId xmlns:p14="http://schemas.microsoft.com/office/powerpoint/2010/main" val="8587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63FB51-731B-4D17-A4A4-D8FFAFDE12E9}"/>
              </a:ext>
            </a:extLst>
          </p:cNvPr>
          <p:cNvSpPr txBox="1"/>
          <p:nvPr userDrawn="1"/>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8" name="Picture 7">
            <a:extLst>
              <a:ext uri="{FF2B5EF4-FFF2-40B4-BE49-F238E27FC236}">
                <a16:creationId xmlns:a16="http://schemas.microsoft.com/office/drawing/2014/main" id="{B8D0B0D9-40BF-4979-8281-C6F4C00450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Tree>
    <p:extLst>
      <p:ext uri="{BB962C8B-B14F-4D97-AF65-F5344CB8AC3E}">
        <p14:creationId xmlns:p14="http://schemas.microsoft.com/office/powerpoint/2010/main" val="761771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462333"/>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850306/Children_looked_after_in_England_2019_Text.pdf" TargetMode="External"/><Relationship Id="rId3" Type="http://schemas.openxmlformats.org/officeDocument/2006/relationships/hyperlink" Target="https://assets.publishing.service.gov.uk/government/uploads/system/uploads/attachment_data/file/535899/Care-Leaver-Strategy.pdf" TargetMode="External"/><Relationship Id="rId7" Type="http://schemas.openxmlformats.org/officeDocument/2006/relationships/hyperlink" Target="https://www.gov.uk/government/publications/principles-to-guide-he-providers-on-improving-care-leavers-access-and-participation-in-he/principles-to-guide-higher-education-providers-on-improving-care-leavers-access-and-participation-in-he" TargetMode="External"/><Relationship Id="rId2" Type="http://schemas.openxmlformats.org/officeDocument/2006/relationships/hyperlink" Target="https://www.gov.uk/government/collections/care-leaver-covenant--2" TargetMode="External"/><Relationship Id="rId1" Type="http://schemas.openxmlformats.org/officeDocument/2006/relationships/slideLayout" Target="../slideLayouts/slideLayout1.xml"/><Relationship Id="rId6" Type="http://schemas.openxmlformats.org/officeDocument/2006/relationships/hyperlink" Target="https://www.scie.org.uk/children/looked-after-children/care-leavers/stories" TargetMode="External"/><Relationship Id="rId5" Type="http://schemas.openxmlformats.org/officeDocument/2006/relationships/hyperlink" Target="https://www.nao.org.uk/wp-content/uploads/2015/07/Care-leavers-transition-to-adulthood.pdf" TargetMode="External"/><Relationship Id="rId10" Type="http://schemas.openxmlformats.org/officeDocument/2006/relationships/hyperlink" Target="https://www.gov.uk/government/publications/preventing-offending-and-re-offending-by-children/collaborative-approaches-to-preventing-offending-and-re-offending-by-children-capricorn-summary" TargetMode="External"/><Relationship Id="rId4" Type="http://schemas.openxmlformats.org/officeDocument/2006/relationships/hyperlink" Target="https://assets.publishing.service.gov.uk/government/uploads/system/uploads/attachment_data/file/201015/Staying_Put_Guidance.pdf" TargetMode="External"/><Relationship Id="rId9" Type="http://schemas.openxmlformats.org/officeDocument/2006/relationships/hyperlink" Target="https://www.gov.uk/young-people-in-custod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enquiries@1625ip.co.uk" TargetMode="External"/><Relationship Id="rId5" Type="http://schemas.openxmlformats.org/officeDocument/2006/relationships/hyperlink" Target="http://www.informingfutures.co.uk/"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D5511A"/>
                </a:solidFill>
                <a:latin typeface="Franklin Gothic Demi Cond" panose="020B0706030402020204" pitchFamily="34" charset="0"/>
              </a:rPr>
              <a:t>YOUNG PEOPLE IN THE LEAD TRAINING</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2714214"/>
            <a:ext cx="7071337" cy="338554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F69F19"/>
                </a:solidFill>
                <a:latin typeface="Arial" panose="020B0604020202020204" pitchFamily="34" charset="0"/>
                <a:cs typeface="Arial" panose="020B0604020202020204" pitchFamily="34" charset="0"/>
              </a:rPr>
              <a:t>Module 1: Facts About Care &amp; Custody</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2: Trauma Informed Working</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3: Building Relationships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4: Developing Independence</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5: Spaces &amp; Places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6: Boundaries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7: Consultation &amp; Participation</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8: Staff Wellbeing</a:t>
            </a:r>
          </a:p>
        </p:txBody>
      </p:sp>
      <p:sp>
        <p:nvSpPr>
          <p:cNvPr id="5" name="TextBox 4">
            <a:extLst>
              <a:ext uri="{FF2B5EF4-FFF2-40B4-BE49-F238E27FC236}">
                <a16:creationId xmlns:a16="http://schemas.microsoft.com/office/drawing/2014/main" id="{D9C66A4C-1ABC-42CF-8953-B2B55D250B15}"/>
              </a:ext>
            </a:extLst>
          </p:cNvPr>
          <p:cNvSpPr txBox="1"/>
          <p:nvPr/>
        </p:nvSpPr>
        <p:spPr>
          <a:xfrm>
            <a:off x="2499954" y="1869796"/>
            <a:ext cx="5390148" cy="430887"/>
          </a:xfrm>
          <a:prstGeom prst="rect">
            <a:avLst/>
          </a:prstGeom>
          <a:noFill/>
        </p:spPr>
        <p:txBody>
          <a:bodyPr wrap="square" rtlCol="0">
            <a:spAutoFit/>
          </a:bodyPr>
          <a:lstStyle/>
          <a:p>
            <a:r>
              <a:rPr lang="en-GB" sz="2200" dirty="0">
                <a:solidFill>
                  <a:srgbClr val="F69F19"/>
                </a:solidFill>
                <a:latin typeface="Arial" panose="020B0604020202020204" pitchFamily="34" charset="0"/>
                <a:cs typeface="Arial" panose="020B0604020202020204" pitchFamily="34" charset="0"/>
              </a:rPr>
              <a:t>Modules available in this series:</a:t>
            </a:r>
          </a:p>
        </p:txBody>
      </p:sp>
    </p:spTree>
    <p:extLst>
      <p:ext uri="{BB962C8B-B14F-4D97-AF65-F5344CB8AC3E}">
        <p14:creationId xmlns:p14="http://schemas.microsoft.com/office/powerpoint/2010/main" val="535892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2310633"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CAPRICORN</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1993552"/>
            <a:ext cx="5390149" cy="1908215"/>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Preventing youth offending/supporting young people who offend:</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The Government’s CAPRICORN approach lists many things that we as practitioners will contribute to through the work and projects we run with and for young people. </a:t>
            </a:r>
          </a:p>
        </p:txBody>
      </p:sp>
      <p:pic>
        <p:nvPicPr>
          <p:cNvPr id="8" name="Graphic 7" descr="Goat">
            <a:extLst>
              <a:ext uri="{FF2B5EF4-FFF2-40B4-BE49-F238E27FC236}">
                <a16:creationId xmlns:a16="http://schemas.microsoft.com/office/drawing/2014/main" id="{7436692B-0B8F-4E95-9415-F0F0E6DD3C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3055" y="3183769"/>
            <a:ext cx="2723454" cy="2723454"/>
          </a:xfrm>
          <a:prstGeom prst="rect">
            <a:avLst/>
          </a:prstGeom>
        </p:spPr>
      </p:pic>
    </p:spTree>
    <p:extLst>
      <p:ext uri="{BB962C8B-B14F-4D97-AF65-F5344CB8AC3E}">
        <p14:creationId xmlns:p14="http://schemas.microsoft.com/office/powerpoint/2010/main" val="260534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6754285"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THE LINK BETWEEN CARE &amp; CUSTODY</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4C7ECB89-97DC-49C7-9DF1-FD3EAE89F5E1}"/>
              </a:ext>
            </a:extLst>
          </p:cNvPr>
          <p:cNvSpPr txBox="1"/>
          <p:nvPr/>
        </p:nvSpPr>
        <p:spPr>
          <a:xfrm>
            <a:off x="2499953" y="1992628"/>
            <a:ext cx="6697055" cy="1107996"/>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Fewer than 1% of young people are in Care, but looked after children make up 33% of boys and 61% of girls in Custody.</a:t>
            </a:r>
            <a:endParaRPr lang="en-GB" sz="1200" dirty="0">
              <a:solidFill>
                <a:srgbClr val="F69F1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43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23A3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7211141"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THE LINK BETWEEN CARE AND CUSTODY</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1686985"/>
            <a:ext cx="5469531" cy="4185761"/>
          </a:xfrm>
          <a:prstGeom prst="rect">
            <a:avLst/>
          </a:prstGeom>
          <a:noFill/>
        </p:spPr>
        <p:txBody>
          <a:bodyPr wrap="square" rtlCol="0">
            <a:spAutoFit/>
          </a:bodyPr>
          <a:lstStyle/>
          <a:p>
            <a:pPr>
              <a:spcAft>
                <a:spcPts val="1200"/>
              </a:spcAft>
            </a:pPr>
            <a:r>
              <a:rPr lang="en-GB" dirty="0">
                <a:solidFill>
                  <a:schemeClr val="bg1"/>
                </a:solidFill>
                <a:latin typeface="Arial" panose="020B0604020202020204" pitchFamily="34" charset="0"/>
                <a:cs typeface="Arial" panose="020B0604020202020204" pitchFamily="34" charset="0"/>
              </a:rPr>
              <a:t>Activity – 15mins, on your own or in pairs</a:t>
            </a:r>
          </a:p>
          <a:p>
            <a:pPr>
              <a:spcAft>
                <a:spcPts val="1200"/>
              </a:spcAft>
            </a:pPr>
            <a:endParaRPr lang="en-GB" dirty="0">
              <a:solidFill>
                <a:schemeClr val="bg1"/>
              </a:solidFill>
              <a:latin typeface="Arial" panose="020B0604020202020204" pitchFamily="34" charset="0"/>
              <a:cs typeface="Arial" panose="020B0604020202020204" pitchFamily="34" charset="0"/>
            </a:endParaRPr>
          </a:p>
          <a:p>
            <a:pPr>
              <a:spcAft>
                <a:spcPts val="1200"/>
              </a:spcAft>
            </a:pPr>
            <a:r>
              <a:rPr lang="en-GB" dirty="0">
                <a:solidFill>
                  <a:schemeClr val="bg1"/>
                </a:solidFill>
                <a:latin typeface="Arial" panose="020B0604020202020204" pitchFamily="34" charset="0"/>
                <a:cs typeface="Arial" panose="020B0604020202020204" pitchFamily="34" charset="0"/>
              </a:rPr>
              <a:t>Read over the CAPRICORN Framework diagram </a:t>
            </a:r>
          </a:p>
          <a:p>
            <a:pPr marL="342900" indent="-342900">
              <a:spcAft>
                <a:spcPts val="1200"/>
              </a:spcAf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Which of the prevention strategies does the work of your organisation contribute to? Highlight these on the diagram</a:t>
            </a:r>
          </a:p>
          <a:p>
            <a:pPr marL="342900" indent="-342900">
              <a:spcAft>
                <a:spcPts val="1200"/>
              </a:spcAf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Many of the factors CAPRICORN identifies are universal needs. Which of them might benefit other young people you work with, and which do you feel are specific to young people involved in offending? </a:t>
            </a:r>
          </a:p>
          <a:p>
            <a:pPr marL="342900" indent="-342900">
              <a:spcAft>
                <a:spcPts val="1200"/>
              </a:spcAf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 We will come back together to discuss</a:t>
            </a:r>
          </a:p>
        </p:txBody>
      </p:sp>
      <p:pic>
        <p:nvPicPr>
          <p:cNvPr id="10" name="Picture 9" descr="A picture containing drawing&#10;&#10;Description automatically generated">
            <a:extLst>
              <a:ext uri="{FF2B5EF4-FFF2-40B4-BE49-F238E27FC236}">
                <a16:creationId xmlns:a16="http://schemas.microsoft.com/office/drawing/2014/main" id="{19B8652C-331D-4900-82D4-C777BADDF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714" y="2254516"/>
            <a:ext cx="4651091" cy="5176921"/>
          </a:xfrm>
          <a:prstGeom prst="rect">
            <a:avLst/>
          </a:prstGeom>
        </p:spPr>
      </p:pic>
    </p:spTree>
    <p:extLst>
      <p:ext uri="{BB962C8B-B14F-4D97-AF65-F5344CB8AC3E}">
        <p14:creationId xmlns:p14="http://schemas.microsoft.com/office/powerpoint/2010/main" val="389586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3543727"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FURTHER READING</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7586" y="1990883"/>
            <a:ext cx="7864713" cy="459100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400" dirty="0">
                <a:solidFill>
                  <a:srgbClr val="006886"/>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https://www.gov.uk/government/collections/care-leaver-covenant--2</a:t>
            </a:r>
            <a:br>
              <a:rPr lang="en-GB" sz="1400" dirty="0">
                <a:latin typeface="Arial" panose="020B0604020202020204" pitchFamily="34" charset="0"/>
                <a:cs typeface="Arial" panose="020B0604020202020204" pitchFamily="34" charset="0"/>
              </a:rPr>
            </a:br>
            <a:r>
              <a:rPr lang="en-GB" sz="1400" dirty="0">
                <a:solidFill>
                  <a:srgbClr val="7D7875"/>
                </a:solidFill>
                <a:latin typeface="Arial" panose="020B0604020202020204" pitchFamily="34" charset="0"/>
                <a:cs typeface="Arial" panose="020B0604020202020204" pitchFamily="34" charset="0"/>
              </a:rPr>
              <a:t>(Link includes individual pledges from each Government Department)</a:t>
            </a:r>
          </a:p>
          <a:p>
            <a:pPr marL="285750" indent="-285750">
              <a:spcAft>
                <a:spcPts val="600"/>
              </a:spcAft>
              <a:buFont typeface="Arial" panose="020B0604020202020204" pitchFamily="34" charset="0"/>
              <a:buChar char="•"/>
            </a:pPr>
            <a:r>
              <a:rPr lang="en-GB" sz="1400" dirty="0">
                <a:solidFill>
                  <a:srgbClr val="00688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https://assets.publishing.service.gov.uk/government/uploads/system/uploads/attachment_data/file/535899/Care-Leaver-Strategy.pdf</a:t>
            </a:r>
            <a:endParaRPr lang="en-GB" sz="1400" dirty="0">
              <a:solidFill>
                <a:srgbClr val="006886"/>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400" dirty="0">
                <a:solidFill>
                  <a:srgbClr val="00688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https://assets.publishing.service.gov.uk/government/uploads/system/uploads/attachment_data/file/201015/Staying_Put_Guidance.pdf</a:t>
            </a:r>
            <a:endParaRPr lang="en-GB" sz="1400" dirty="0">
              <a:solidFill>
                <a:srgbClr val="006886"/>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400" dirty="0">
                <a:solidFill>
                  <a:srgbClr val="00688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https://www.nao.org.uk/wp-content/uploads/2015/07/Care-leavers-transition-to-adulthood.pdf</a:t>
            </a:r>
            <a:endParaRPr lang="en-GB" sz="1400" dirty="0">
              <a:solidFill>
                <a:srgbClr val="006886"/>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400" dirty="0">
                <a:solidFill>
                  <a:srgbClr val="006886"/>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https://www.scie.org.uk/children/looked-after-children/care-leavers/stories</a:t>
            </a:r>
            <a:endParaRPr lang="en-GB" sz="1400" dirty="0">
              <a:solidFill>
                <a:srgbClr val="006886"/>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400" dirty="0">
                <a:solidFill>
                  <a:srgbClr val="00688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https://www.gov.uk/government/publications/principles-to-guide-he-providers-on-improving-care-leavers-access-and-participation-in-he/principles-to-guide-higher-education-providers-on-improving-care-leavers-access-and-participation-in-he</a:t>
            </a:r>
            <a:endParaRPr lang="en-GB" sz="1400" dirty="0">
              <a:solidFill>
                <a:srgbClr val="006886"/>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400" dirty="0">
                <a:solidFill>
                  <a:srgbClr val="006886"/>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https://assets.publishing.service.gov.uk/government/uploads/system/uploads/attachment_data/file/850306/Children_looked_after_in_England_2019_Text.pdf</a:t>
            </a:r>
            <a:endParaRPr lang="en-GB" sz="1400" dirty="0">
              <a:solidFill>
                <a:srgbClr val="006886"/>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400" dirty="0">
                <a:solidFill>
                  <a:srgbClr val="006886"/>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https://www.gov.uk/young-people-in-custody</a:t>
            </a:r>
            <a:endParaRPr lang="en-GB" sz="1400" dirty="0">
              <a:solidFill>
                <a:srgbClr val="006886"/>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400" dirty="0">
                <a:solidFill>
                  <a:srgbClr val="006886"/>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https://www.gov.uk/government/publications/preventing-offending-and-re-offending-by-children/collaborative-approaches-to-preventing-offending-and-re-offending-by-children-capricorn-summary</a:t>
            </a:r>
            <a:endParaRPr lang="en-GB" sz="1400" dirty="0">
              <a:solidFill>
                <a:srgbClr val="006886"/>
              </a:solidFill>
              <a:latin typeface="Arial" panose="020B0604020202020204" pitchFamily="34" charset="0"/>
              <a:cs typeface="Arial" panose="020B0604020202020204" pitchFamily="34" charset="0"/>
            </a:endParaRPr>
          </a:p>
          <a:p>
            <a:pPr>
              <a:spcAft>
                <a:spcPts val="1200"/>
              </a:spcAft>
            </a:pPr>
            <a:endParaRPr lang="en-GB" sz="1400" baseline="30000" dirty="0">
              <a:solidFill>
                <a:srgbClr val="7D78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031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dark room&#10;&#10;Description automatically generated">
            <a:extLst>
              <a:ext uri="{FF2B5EF4-FFF2-40B4-BE49-F238E27FC236}">
                <a16:creationId xmlns:a16="http://schemas.microsoft.com/office/drawing/2014/main" id="{BD318693-6CB1-4FD6-848E-11E1BA86F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542E565-4B2E-4280-8B47-D9A137AF40DB}"/>
              </a:ext>
            </a:extLst>
          </p:cNvPr>
          <p:cNvSpPr txBox="1"/>
          <p:nvPr/>
        </p:nvSpPr>
        <p:spPr>
          <a:xfrm>
            <a:off x="2499954" y="1749200"/>
            <a:ext cx="3345468" cy="861774"/>
          </a:xfrm>
          <a:prstGeom prst="rect">
            <a:avLst/>
          </a:prstGeom>
          <a:noFill/>
        </p:spPr>
        <p:txBody>
          <a:bodyPr wrap="none" rtlCol="0">
            <a:spAutoFit/>
          </a:bodyPr>
          <a:lstStyle/>
          <a:p>
            <a:r>
              <a:rPr lang="en-GB" sz="5000" dirty="0">
                <a:solidFill>
                  <a:srgbClr val="D5511A"/>
                </a:solidFill>
                <a:latin typeface="Franklin Gothic Demi Cond" panose="020B0706030402020204" pitchFamily="34" charset="0"/>
              </a:rPr>
              <a:t>QUESTIONS?</a:t>
            </a:r>
          </a:p>
        </p:txBody>
      </p:sp>
      <p:cxnSp>
        <p:nvCxnSpPr>
          <p:cNvPr id="13" name="Straight Connector 12">
            <a:extLst>
              <a:ext uri="{FF2B5EF4-FFF2-40B4-BE49-F238E27FC236}">
                <a16:creationId xmlns:a16="http://schemas.microsoft.com/office/drawing/2014/main" id="{CD661F04-6F8E-4757-923D-E90C8CDE76E1}"/>
              </a:ext>
            </a:extLst>
          </p:cNvPr>
          <p:cNvCxnSpPr/>
          <p:nvPr/>
        </p:nvCxnSpPr>
        <p:spPr>
          <a:xfrm>
            <a:off x="2493938" y="1712606"/>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14" name="TextBox 13">
            <a:extLst>
              <a:ext uri="{FF2B5EF4-FFF2-40B4-BE49-F238E27FC236}">
                <a16:creationId xmlns:a16="http://schemas.microsoft.com/office/drawing/2014/main" id="{3FE25FE1-4545-49AF-94FA-827A95F965ED}"/>
              </a:ext>
            </a:extLst>
          </p:cNvPr>
          <p:cNvSpPr txBox="1"/>
          <p:nvPr/>
        </p:nvSpPr>
        <p:spPr>
          <a:xfrm>
            <a:off x="2502567" y="2939274"/>
            <a:ext cx="2634054" cy="430887"/>
          </a:xfrm>
          <a:prstGeom prst="rect">
            <a:avLst/>
          </a:prstGeom>
          <a:noFill/>
        </p:spPr>
        <p:txBody>
          <a:bodyPr wrap="none" rtlCol="0">
            <a:spAutoFit/>
          </a:bodyPr>
          <a:lstStyle/>
          <a:p>
            <a:r>
              <a:rPr lang="en-GB" sz="2200" dirty="0">
                <a:solidFill>
                  <a:srgbClr val="F69F19"/>
                </a:solidFill>
                <a:latin typeface="Arial" panose="020B0604020202020204" pitchFamily="34" charset="0"/>
                <a:cs typeface="Arial" panose="020B0604020202020204" pitchFamily="34" charset="0"/>
              </a:rPr>
              <a:t>Thanks for listening</a:t>
            </a:r>
          </a:p>
        </p:txBody>
      </p:sp>
      <p:pic>
        <p:nvPicPr>
          <p:cNvPr id="3" name="Picture 2">
            <a:extLst>
              <a:ext uri="{FF2B5EF4-FFF2-40B4-BE49-F238E27FC236}">
                <a16:creationId xmlns:a16="http://schemas.microsoft.com/office/drawing/2014/main" id="{F93B6B2E-21FA-4BD2-97CF-17FE190A5D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
        <p:nvSpPr>
          <p:cNvPr id="2" name="TextBox 1">
            <a:extLst>
              <a:ext uri="{FF2B5EF4-FFF2-40B4-BE49-F238E27FC236}">
                <a16:creationId xmlns:a16="http://schemas.microsoft.com/office/drawing/2014/main" id="{B3B13B96-6DF3-4139-9148-CE038541DD09}"/>
              </a:ext>
            </a:extLst>
          </p:cNvPr>
          <p:cNvSpPr txBox="1"/>
          <p:nvPr/>
        </p:nvSpPr>
        <p:spPr>
          <a:xfrm>
            <a:off x="735869" y="5145394"/>
            <a:ext cx="10986220" cy="1200329"/>
          </a:xfrm>
          <a:prstGeom prst="rect">
            <a:avLst/>
          </a:prstGeom>
          <a:noFill/>
        </p:spPr>
        <p:txBody>
          <a:bodyPr wrap="square">
            <a:spAutoFit/>
          </a:bodyPr>
          <a:lstStyle/>
          <a:p>
            <a:r>
              <a:rPr lang="en-GB" sz="1200" b="0" dirty="0">
                <a:solidFill>
                  <a:schemeClr val="bg1">
                    <a:lumMod val="75000"/>
                  </a:schemeClr>
                </a:solidFill>
                <a:effectLst/>
                <a:latin typeface="Calibri" panose="020F0502020204030204" pitchFamily="34" charset="0"/>
                <a:ea typeface="Calibri" panose="020F0502020204030204" pitchFamily="34" charset="0"/>
              </a:rPr>
              <a:t>Copyright© 2020. Informing Futures is a 1625 Independent People project. 1625 Independent People is a charity and a registered society (Co-operative and Community Benefit Societies Act 2014, reg: 23964R exempt from registration with the Charity Commission). Registered office: Kingsley Hall, 59 Old Market Street, Bristol, BS2 0ER.</a:t>
            </a:r>
          </a:p>
          <a:p>
            <a:pPr algn="r"/>
            <a:endParaRPr lang="en-GB" sz="1200" b="0" dirty="0">
              <a:solidFill>
                <a:schemeClr val="bg1">
                  <a:lumMod val="75000"/>
                </a:schemeClr>
              </a:solidFill>
              <a:effectLst/>
              <a:latin typeface="Calibri" panose="020F0502020204030204" pitchFamily="34" charset="0"/>
              <a:ea typeface="Calibri" panose="020F0502020204030204" pitchFamily="34" charset="0"/>
            </a:endParaRPr>
          </a:p>
          <a:p>
            <a:r>
              <a:rPr lang="en-GB" sz="1200" b="0" dirty="0">
                <a:solidFill>
                  <a:schemeClr val="bg1">
                    <a:lumMod val="75000"/>
                  </a:schemeClr>
                </a:solidFill>
                <a:effectLst/>
                <a:latin typeface="Calibri" panose="020F0502020204030204" pitchFamily="34" charset="0"/>
                <a:ea typeface="Calibri" panose="020F0502020204030204" pitchFamily="34" charset="0"/>
              </a:rPr>
              <a:t>This resource was funded by The National Lottery Community Fund and is offered free for information, educational and professional development purposes • You may not sell this work, nor may it be used as supporting content for any commercial product or service • All copies of this work must clearly display the original copyright notice and Informing Futures website address • Any on-line reproduction must also provide a link to the Informing Futures website.</a:t>
            </a:r>
          </a:p>
        </p:txBody>
      </p:sp>
    </p:spTree>
    <p:extLst>
      <p:ext uri="{BB962C8B-B14F-4D97-AF65-F5344CB8AC3E}">
        <p14:creationId xmlns:p14="http://schemas.microsoft.com/office/powerpoint/2010/main" val="724918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dark room&#10;&#10;Description automatically generated">
            <a:extLst>
              <a:ext uri="{FF2B5EF4-FFF2-40B4-BE49-F238E27FC236}">
                <a16:creationId xmlns:a16="http://schemas.microsoft.com/office/drawing/2014/main" id="{BD318693-6CB1-4FD6-848E-11E1BA86F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542E565-4B2E-4280-8B47-D9A137AF40DB}"/>
              </a:ext>
            </a:extLst>
          </p:cNvPr>
          <p:cNvSpPr txBox="1"/>
          <p:nvPr/>
        </p:nvSpPr>
        <p:spPr>
          <a:xfrm>
            <a:off x="2499953" y="1749200"/>
            <a:ext cx="9107467" cy="861774"/>
          </a:xfrm>
          <a:prstGeom prst="rect">
            <a:avLst/>
          </a:prstGeom>
          <a:noFill/>
        </p:spPr>
        <p:txBody>
          <a:bodyPr wrap="square" rtlCol="0">
            <a:spAutoFit/>
          </a:bodyPr>
          <a:lstStyle/>
          <a:p>
            <a:r>
              <a:rPr lang="en-GB" sz="5000" dirty="0">
                <a:solidFill>
                  <a:srgbClr val="D5511A"/>
                </a:solidFill>
                <a:latin typeface="Franklin Gothic Demi Cond" panose="020B0706030402020204" pitchFamily="34" charset="0"/>
              </a:rPr>
              <a:t>MODULE 1</a:t>
            </a:r>
          </a:p>
        </p:txBody>
      </p:sp>
      <p:cxnSp>
        <p:nvCxnSpPr>
          <p:cNvPr id="13" name="Straight Connector 12">
            <a:extLst>
              <a:ext uri="{FF2B5EF4-FFF2-40B4-BE49-F238E27FC236}">
                <a16:creationId xmlns:a16="http://schemas.microsoft.com/office/drawing/2014/main" id="{CD661F04-6F8E-4757-923D-E90C8CDE76E1}"/>
              </a:ext>
            </a:extLst>
          </p:cNvPr>
          <p:cNvCxnSpPr/>
          <p:nvPr/>
        </p:nvCxnSpPr>
        <p:spPr>
          <a:xfrm>
            <a:off x="2493938" y="1712606"/>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11" name="TextBox 10">
            <a:extLst>
              <a:ext uri="{FF2B5EF4-FFF2-40B4-BE49-F238E27FC236}">
                <a16:creationId xmlns:a16="http://schemas.microsoft.com/office/drawing/2014/main" id="{842FAE3F-FE14-4EAC-9A87-795775BC10D2}"/>
              </a:ext>
            </a:extLst>
          </p:cNvPr>
          <p:cNvSpPr txBox="1"/>
          <p:nvPr/>
        </p:nvSpPr>
        <p:spPr>
          <a:xfrm>
            <a:off x="2502567" y="2939274"/>
            <a:ext cx="2162772" cy="430887"/>
          </a:xfrm>
          <a:prstGeom prst="rect">
            <a:avLst/>
          </a:prstGeom>
          <a:noFill/>
        </p:spPr>
        <p:txBody>
          <a:bodyPr wrap="none" rtlCol="0">
            <a:spAutoFit/>
          </a:bodyPr>
          <a:lstStyle/>
          <a:p>
            <a:r>
              <a:rPr lang="en-GB" sz="2200" dirty="0">
                <a:solidFill>
                  <a:srgbClr val="F69F19"/>
                </a:solidFill>
                <a:latin typeface="Arial" panose="020B0604020202020204" pitchFamily="34" charset="0"/>
                <a:cs typeface="Arial" panose="020B0604020202020204" pitchFamily="34" charset="0"/>
              </a:rPr>
              <a:t>Facts &amp; Figures</a:t>
            </a:r>
          </a:p>
        </p:txBody>
      </p:sp>
      <p:pic>
        <p:nvPicPr>
          <p:cNvPr id="3" name="Picture 2">
            <a:extLst>
              <a:ext uri="{FF2B5EF4-FFF2-40B4-BE49-F238E27FC236}">
                <a16:creationId xmlns:a16="http://schemas.microsoft.com/office/drawing/2014/main" id="{3DE448D7-4CA1-45E5-9DCE-49945D38445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
        <p:nvSpPr>
          <p:cNvPr id="4" name="TextBox 3">
            <a:extLst>
              <a:ext uri="{FF2B5EF4-FFF2-40B4-BE49-F238E27FC236}">
                <a16:creationId xmlns:a16="http://schemas.microsoft.com/office/drawing/2014/main" id="{5FFBF297-E2B1-42EE-8ADA-C5AA9D09AB84}"/>
              </a:ext>
            </a:extLst>
          </p:cNvPr>
          <p:cNvSpPr txBox="1"/>
          <p:nvPr/>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sp>
        <p:nvSpPr>
          <p:cNvPr id="2" name="Rectangle 1">
            <a:extLst>
              <a:ext uri="{FF2B5EF4-FFF2-40B4-BE49-F238E27FC236}">
                <a16:creationId xmlns:a16="http://schemas.microsoft.com/office/drawing/2014/main" id="{29258125-D683-4765-8A0C-F7F07F8D6530}"/>
              </a:ext>
            </a:extLst>
          </p:cNvPr>
          <p:cNvSpPr/>
          <p:nvPr/>
        </p:nvSpPr>
        <p:spPr>
          <a:xfrm>
            <a:off x="2502567" y="3849669"/>
            <a:ext cx="8041540" cy="2462213"/>
          </a:xfrm>
          <a:prstGeom prst="rect">
            <a:avLst/>
          </a:prstGeom>
        </p:spPr>
        <p:txBody>
          <a:bodyPr wrap="square">
            <a:spAutoFit/>
          </a:bodyPr>
          <a:lstStyle/>
          <a:p>
            <a:r>
              <a:rPr lang="en-GB" sz="1400" dirty="0">
                <a:solidFill>
                  <a:schemeClr val="bg1"/>
                </a:solidFill>
              </a:rPr>
              <a:t>This resource is part of the Informing Futures toolkit  </a:t>
            </a:r>
            <a:r>
              <a:rPr lang="en-GB" sz="1400" u="sng" dirty="0">
                <a:solidFill>
                  <a:schemeClr val="bg1"/>
                </a:solidFill>
                <a:hlinkClick r:id="rId5">
                  <a:extLst>
                    <a:ext uri="{A12FA001-AC4F-418D-AE19-62706E023703}">
                      <ahyp:hlinkClr xmlns:ahyp="http://schemas.microsoft.com/office/drawing/2018/hyperlinkcolor" val="tx"/>
                    </a:ext>
                  </a:extLst>
                </a:hlinkClick>
              </a:rPr>
              <a:t>www.informingfutures.co.uk</a:t>
            </a:r>
            <a:r>
              <a:rPr lang="en-GB" sz="1400" dirty="0">
                <a:solidFill>
                  <a:schemeClr val="bg1"/>
                </a:solidFill>
              </a:rPr>
              <a:t>  It was co-created with young people, and reflects what they felt practitioners most needed to understand in order to work successfully with care and custody experienced young people. </a:t>
            </a:r>
          </a:p>
          <a:p>
            <a:endParaRPr lang="en-GB" sz="1400" dirty="0">
              <a:solidFill>
                <a:schemeClr val="bg1"/>
              </a:solidFill>
            </a:endParaRPr>
          </a:p>
          <a:p>
            <a:r>
              <a:rPr lang="en-GB" sz="1400" dirty="0">
                <a:solidFill>
                  <a:schemeClr val="bg1"/>
                </a:solidFill>
              </a:rPr>
              <a:t>For more information or queries on any of the topics covered in this toolkit, or to find out about training and consultancy we can offer please contact </a:t>
            </a:r>
            <a:r>
              <a:rPr lang="en-GB" sz="1400" u="sng" dirty="0">
                <a:solidFill>
                  <a:schemeClr val="bg1"/>
                </a:solidFill>
                <a:hlinkClick r:id="rId6">
                  <a:extLst>
                    <a:ext uri="{A12FA001-AC4F-418D-AE19-62706E023703}">
                      <ahyp:hlinkClr xmlns:ahyp="http://schemas.microsoft.com/office/drawing/2018/hyperlinkcolor" val="tx"/>
                    </a:ext>
                  </a:extLst>
                </a:hlinkClick>
              </a:rPr>
              <a:t>enquiries@1625ip.co.uk</a:t>
            </a:r>
            <a:endParaRPr lang="en-GB" sz="1400" u="sng" dirty="0">
              <a:solidFill>
                <a:schemeClr val="bg1"/>
              </a:solidFill>
            </a:endParaRPr>
          </a:p>
          <a:p>
            <a:endParaRPr lang="en-GB" sz="1400" dirty="0">
              <a:solidFill>
                <a:schemeClr val="bg1"/>
              </a:solidFill>
            </a:endParaRPr>
          </a:p>
          <a:p>
            <a:r>
              <a:rPr lang="en-GB" sz="1400" dirty="0">
                <a:solidFill>
                  <a:schemeClr val="bg1"/>
                </a:solidFill>
              </a:rPr>
              <a:t>Special thanks to all the young people who took part in YPIL directly or supported our research for these resources: Ahmed, Alexis, Ashraf, Curtis, Ethan, John, Michael, Nikita, Rowen, Tia-Louise, &amp; Tyler-Jack</a:t>
            </a:r>
          </a:p>
          <a:p>
            <a:endParaRPr lang="en-GB" sz="1400" dirty="0">
              <a:solidFill>
                <a:schemeClr val="bg1"/>
              </a:solidFill>
            </a:endParaRPr>
          </a:p>
          <a:p>
            <a:r>
              <a:rPr lang="en-GB" sz="1400" dirty="0">
                <a:solidFill>
                  <a:schemeClr val="bg1"/>
                </a:solidFill>
              </a:rPr>
              <a:t>Copyright© 2020  Informing Futures is a 1625 Independent People project.</a:t>
            </a:r>
          </a:p>
        </p:txBody>
      </p:sp>
    </p:spTree>
    <p:extLst>
      <p:ext uri="{BB962C8B-B14F-4D97-AF65-F5344CB8AC3E}">
        <p14:creationId xmlns:p14="http://schemas.microsoft.com/office/powerpoint/2010/main" val="238064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5415072"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MODULE 1: FACTS &amp; FIGURES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1995842"/>
            <a:ext cx="6475781" cy="166199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Who are we talking about?</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Why do young people go into care or custody?</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Where do we come in?</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Capricorn – </a:t>
            </a:r>
            <a:r>
              <a:rPr lang="en-GB">
                <a:solidFill>
                  <a:srgbClr val="7D7875"/>
                </a:solidFill>
                <a:latin typeface="Arial" panose="020B0604020202020204" pitchFamily="34" charset="0"/>
                <a:cs typeface="Arial" panose="020B0604020202020204" pitchFamily="34" charset="0"/>
              </a:rPr>
              <a:t>group activity</a:t>
            </a:r>
            <a:endParaRPr lang="en-GB" dirty="0">
              <a:solidFill>
                <a:srgbClr val="7D78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0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5571333"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WHO ARE WE TALKING ABOUT?</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1991288"/>
            <a:ext cx="5390149" cy="347787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Care and custody leavers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Those at risk of custody</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Those in care or custody</a:t>
            </a:r>
          </a:p>
          <a:p>
            <a:pPr>
              <a:spcAft>
                <a:spcPts val="1200"/>
              </a:spcAft>
            </a:pPr>
            <a:endParaRPr lang="en-GB" dirty="0">
              <a:solidFill>
                <a:srgbClr val="7D7875"/>
              </a:solidFill>
              <a:latin typeface="Arial" panose="020B0604020202020204" pitchFamily="34" charset="0"/>
              <a:cs typeface="Arial" panose="020B0604020202020204" pitchFamily="34" charset="0"/>
            </a:endParaRPr>
          </a:p>
          <a:p>
            <a:pPr>
              <a:spcAft>
                <a:spcPts val="1200"/>
              </a:spcAft>
            </a:pPr>
            <a:r>
              <a:rPr lang="en-GB" dirty="0">
                <a:solidFill>
                  <a:srgbClr val="7D7875"/>
                </a:solidFill>
                <a:latin typeface="Arial" panose="020B0604020202020204" pitchFamily="34" charset="0"/>
                <a:cs typeface="Arial" panose="020B0604020202020204" pitchFamily="34" charset="0"/>
              </a:rPr>
              <a:t>They </a:t>
            </a:r>
            <a:r>
              <a:rPr lang="en-GB" b="1" dirty="0">
                <a:solidFill>
                  <a:srgbClr val="7D7875"/>
                </a:solidFill>
                <a:latin typeface="Arial" panose="020B0604020202020204" pitchFamily="34" charset="0"/>
                <a:cs typeface="Arial" panose="020B0604020202020204" pitchFamily="34" charset="0"/>
              </a:rPr>
              <a:t>could be anyone you meet</a:t>
            </a:r>
            <a:r>
              <a:rPr lang="en-GB" dirty="0">
                <a:solidFill>
                  <a:srgbClr val="7D7875"/>
                </a:solidFill>
                <a:latin typeface="Arial" panose="020B0604020202020204" pitchFamily="34" charset="0"/>
                <a:cs typeface="Arial" panose="020B0604020202020204" pitchFamily="34" charset="0"/>
              </a:rPr>
              <a:t>. Being a Care Leaver is a characteristic that isn’t obvious, and being in custody doesn’t have to define the rest of your life. </a:t>
            </a:r>
            <a:r>
              <a:rPr lang="en-GB" b="1" dirty="0">
                <a:solidFill>
                  <a:srgbClr val="7D7875"/>
                </a:solidFill>
                <a:latin typeface="Arial" panose="020B0604020202020204" pitchFamily="34" charset="0"/>
                <a:cs typeface="Arial" panose="020B0604020202020204" pitchFamily="34" charset="0"/>
              </a:rPr>
              <a:t>We should avoid ‘othering’ these groups </a:t>
            </a:r>
            <a:r>
              <a:rPr lang="en-GB" dirty="0">
                <a:solidFill>
                  <a:srgbClr val="7D7875"/>
                </a:solidFill>
                <a:latin typeface="Arial" panose="020B0604020202020204" pitchFamily="34" charset="0"/>
                <a:cs typeface="Arial" panose="020B0604020202020204" pitchFamily="34" charset="0"/>
              </a:rPr>
              <a:t>in the same way we shouldn’t ‘other’ any others!</a:t>
            </a:r>
          </a:p>
        </p:txBody>
      </p:sp>
      <p:pic>
        <p:nvPicPr>
          <p:cNvPr id="6" name="Picture 5" descr="A person sitting next to a window&#10;&#10;Description generated with very high confidence">
            <a:extLst>
              <a:ext uri="{FF2B5EF4-FFF2-40B4-BE49-F238E27FC236}">
                <a16:creationId xmlns:a16="http://schemas.microsoft.com/office/drawing/2014/main" id="{D5F761FC-94AF-4C41-9E74-C6DB5E9F9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704" y="1993043"/>
            <a:ext cx="3527476" cy="3527476"/>
          </a:xfrm>
          <a:prstGeom prst="rect">
            <a:avLst/>
          </a:prstGeom>
        </p:spPr>
      </p:pic>
    </p:spTree>
    <p:extLst>
      <p:ext uri="{BB962C8B-B14F-4D97-AF65-F5344CB8AC3E}">
        <p14:creationId xmlns:p14="http://schemas.microsoft.com/office/powerpoint/2010/main" val="43204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23A3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2164375"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QUIZ TIME!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1686985"/>
            <a:ext cx="5469531" cy="4062651"/>
          </a:xfrm>
          <a:prstGeom prst="rect">
            <a:avLst/>
          </a:prstGeom>
          <a:noFill/>
        </p:spPr>
        <p:txBody>
          <a:bodyPr wrap="square" rtlCol="0">
            <a:spAutoFit/>
          </a:bodyPr>
          <a:lstStyle/>
          <a:p>
            <a:pPr marL="342900" indent="-342900">
              <a:spcAft>
                <a:spcPts val="1200"/>
              </a:spcAft>
              <a:buFont typeface="+mj-lt"/>
              <a:buAutoNum type="arabicPeriod"/>
            </a:pPr>
            <a:r>
              <a:rPr lang="en-GB" dirty="0">
                <a:solidFill>
                  <a:schemeClr val="bg1"/>
                </a:solidFill>
                <a:latin typeface="Arial" panose="020B0604020202020204" pitchFamily="34" charset="0"/>
                <a:cs typeface="Arial" panose="020B0604020202020204" pitchFamily="34" charset="0"/>
              </a:rPr>
              <a:t>How many young people are in care in England?</a:t>
            </a:r>
          </a:p>
          <a:p>
            <a:pPr marL="342900" indent="-342900">
              <a:spcAft>
                <a:spcPts val="1200"/>
              </a:spcAft>
              <a:buFont typeface="+mj-lt"/>
              <a:buAutoNum type="arabicPeriod"/>
            </a:pPr>
            <a:r>
              <a:rPr lang="en-GB" dirty="0">
                <a:solidFill>
                  <a:schemeClr val="bg1"/>
                </a:solidFill>
                <a:latin typeface="Arial" panose="020B0604020202020204" pitchFamily="34" charset="0"/>
                <a:cs typeface="Arial" panose="020B0604020202020204" pitchFamily="34" charset="0"/>
              </a:rPr>
              <a:t>a) Who looks after young people in care?</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b) Where do they live?</a:t>
            </a:r>
          </a:p>
          <a:p>
            <a:pPr marL="342900" indent="-342900">
              <a:spcAft>
                <a:spcPts val="1200"/>
              </a:spcAft>
              <a:buFont typeface="+mj-lt"/>
              <a:buAutoNum type="arabicPeriod"/>
            </a:pPr>
            <a:r>
              <a:rPr lang="en-GB" dirty="0">
                <a:solidFill>
                  <a:schemeClr val="bg1"/>
                </a:solidFill>
                <a:latin typeface="Arial" panose="020B0604020202020204" pitchFamily="34" charset="0"/>
                <a:cs typeface="Arial" panose="020B0604020202020204" pitchFamily="34" charset="0"/>
              </a:rPr>
              <a:t>How do children in care do in their GCSEs?</a:t>
            </a:r>
          </a:p>
          <a:p>
            <a:pPr marL="342900" indent="-342900">
              <a:spcAft>
                <a:spcPts val="1200"/>
              </a:spcAft>
              <a:buFont typeface="+mj-lt"/>
              <a:buAutoNum type="arabicPeriod"/>
            </a:pPr>
            <a:r>
              <a:rPr lang="en-GB" dirty="0">
                <a:solidFill>
                  <a:schemeClr val="bg1"/>
                </a:solidFill>
                <a:latin typeface="Arial" panose="020B0604020202020204" pitchFamily="34" charset="0"/>
                <a:cs typeface="Arial" panose="020B0604020202020204" pitchFamily="34" charset="0"/>
              </a:rPr>
              <a:t>What percentage of care leavers go to University?</a:t>
            </a:r>
          </a:p>
          <a:p>
            <a:pPr marL="342900" indent="-342900">
              <a:spcAft>
                <a:spcPts val="1200"/>
              </a:spcAft>
              <a:buFont typeface="+mj-lt"/>
              <a:buAutoNum type="arabicPeriod"/>
            </a:pPr>
            <a:r>
              <a:rPr lang="en-GB" dirty="0">
                <a:solidFill>
                  <a:schemeClr val="bg1"/>
                </a:solidFill>
                <a:latin typeface="Arial" panose="020B0604020202020204" pitchFamily="34" charset="0"/>
                <a:cs typeface="Arial" panose="020B0604020202020204" pitchFamily="34" charset="0"/>
              </a:rPr>
              <a:t>What percentage of care leavers aren’t in EET at all?</a:t>
            </a:r>
          </a:p>
          <a:p>
            <a:pPr marL="342900" indent="-342900">
              <a:spcAft>
                <a:spcPts val="1200"/>
              </a:spcAft>
              <a:buFont typeface="+mj-lt"/>
              <a:buAutoNum type="arabicPeriod"/>
            </a:pPr>
            <a:r>
              <a:rPr lang="en-GB" dirty="0">
                <a:solidFill>
                  <a:schemeClr val="bg1"/>
                </a:solidFill>
                <a:latin typeface="Arial" panose="020B0604020202020204" pitchFamily="34" charset="0"/>
                <a:cs typeface="Arial" panose="020B0604020202020204" pitchFamily="34" charset="0"/>
              </a:rPr>
              <a:t>What does UASC stand for? </a:t>
            </a:r>
          </a:p>
          <a:p>
            <a:pPr marL="342900" indent="-342900">
              <a:spcAft>
                <a:spcPts val="1200"/>
              </a:spcAft>
              <a:buFont typeface="+mj-lt"/>
              <a:buAutoNum type="arabicPeriod"/>
            </a:pPr>
            <a:r>
              <a:rPr lang="en-GB" dirty="0">
                <a:solidFill>
                  <a:schemeClr val="bg1"/>
                </a:solidFill>
                <a:latin typeface="Arial" panose="020B0604020202020204" pitchFamily="34" charset="0"/>
                <a:cs typeface="Arial" panose="020B0604020202020204" pitchFamily="34" charset="0"/>
              </a:rPr>
              <a:t>How is homelessness, being in care and being in custody all linked?</a:t>
            </a:r>
          </a:p>
        </p:txBody>
      </p:sp>
      <p:pic>
        <p:nvPicPr>
          <p:cNvPr id="10" name="Picture 9" descr="A picture containing drawing&#10;&#10;Description automatically generated">
            <a:extLst>
              <a:ext uri="{FF2B5EF4-FFF2-40B4-BE49-F238E27FC236}">
                <a16:creationId xmlns:a16="http://schemas.microsoft.com/office/drawing/2014/main" id="{19B8652C-331D-4900-82D4-C777BADDF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714" y="2254516"/>
            <a:ext cx="4651091" cy="5176921"/>
          </a:xfrm>
          <a:prstGeom prst="rect">
            <a:avLst/>
          </a:prstGeom>
        </p:spPr>
      </p:pic>
    </p:spTree>
    <p:extLst>
      <p:ext uri="{BB962C8B-B14F-4D97-AF65-F5344CB8AC3E}">
        <p14:creationId xmlns:p14="http://schemas.microsoft.com/office/powerpoint/2010/main" val="202274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23A3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2164375"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QUIZ TIME!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1686985"/>
            <a:ext cx="5469531" cy="3200876"/>
          </a:xfrm>
          <a:prstGeom prst="rect">
            <a:avLst/>
          </a:prstGeom>
          <a:noFill/>
        </p:spPr>
        <p:txBody>
          <a:bodyPr wrap="square" rtlCol="0">
            <a:spAutoFit/>
          </a:bodyPr>
          <a:lstStyle/>
          <a:p>
            <a:pPr marL="342900" indent="-342900">
              <a:spcAft>
                <a:spcPts val="1200"/>
              </a:spcAft>
              <a:buFont typeface="+mj-lt"/>
              <a:buAutoNum type="arabicPeriod"/>
            </a:pPr>
            <a:r>
              <a:rPr lang="en-GB" dirty="0">
                <a:solidFill>
                  <a:schemeClr val="bg1"/>
                </a:solidFill>
                <a:latin typeface="Arial" panose="020B0604020202020204" pitchFamily="34" charset="0"/>
                <a:cs typeface="Arial" panose="020B0604020202020204" pitchFamily="34" charset="0"/>
              </a:rPr>
              <a:t>How many young people are in custody in England?</a:t>
            </a:r>
          </a:p>
          <a:p>
            <a:pPr marL="342900" indent="-342900">
              <a:spcAft>
                <a:spcPts val="1200"/>
              </a:spcAft>
              <a:buFont typeface="+mj-lt"/>
              <a:buAutoNum type="arabicPeriod"/>
            </a:pPr>
            <a:r>
              <a:rPr lang="en-GB" dirty="0">
                <a:solidFill>
                  <a:schemeClr val="bg1"/>
                </a:solidFill>
                <a:latin typeface="Arial" panose="020B0604020202020204" pitchFamily="34" charset="0"/>
                <a:cs typeface="Arial" panose="020B0604020202020204" pitchFamily="34" charset="0"/>
              </a:rPr>
              <a:t>Have the numbers of young people in custody been going up or down?</a:t>
            </a:r>
          </a:p>
          <a:p>
            <a:pPr marL="342900" indent="-342900">
              <a:spcAft>
                <a:spcPts val="1200"/>
              </a:spcAft>
              <a:buFont typeface="+mj-lt"/>
              <a:buAutoNum type="arabicPeriod"/>
            </a:pPr>
            <a:r>
              <a:rPr lang="en-GB" dirty="0">
                <a:solidFill>
                  <a:schemeClr val="bg1"/>
                </a:solidFill>
                <a:latin typeface="Arial" panose="020B0604020202020204" pitchFamily="34" charset="0"/>
                <a:cs typeface="Arial" panose="020B0604020202020204" pitchFamily="34" charset="0"/>
              </a:rPr>
              <a:t>What was the main reason, in 2017/18 for a young person being in custody?</a:t>
            </a:r>
          </a:p>
          <a:p>
            <a:pPr marL="342900" indent="-342900">
              <a:spcAft>
                <a:spcPts val="1200"/>
              </a:spcAft>
              <a:buFont typeface="+mj-lt"/>
              <a:buAutoNum type="arabicPeriod"/>
            </a:pPr>
            <a:r>
              <a:rPr lang="en-GB" dirty="0">
                <a:solidFill>
                  <a:schemeClr val="bg1"/>
                </a:solidFill>
                <a:latin typeface="Arial" panose="020B0604020202020204" pitchFamily="34" charset="0"/>
                <a:cs typeface="Arial" panose="020B0604020202020204" pitchFamily="34" charset="0"/>
              </a:rPr>
              <a:t>Do more young men or young women enter custody?</a:t>
            </a:r>
          </a:p>
          <a:p>
            <a:pPr marL="342900" indent="-342900">
              <a:spcAft>
                <a:spcPts val="1200"/>
              </a:spcAft>
              <a:buFont typeface="+mj-lt"/>
              <a:buAutoNum type="arabicPeriod"/>
            </a:pPr>
            <a:r>
              <a:rPr lang="en-GB" dirty="0">
                <a:solidFill>
                  <a:schemeClr val="bg1"/>
                </a:solidFill>
                <a:latin typeface="Arial" panose="020B0604020202020204" pitchFamily="34" charset="0"/>
                <a:cs typeface="Arial" panose="020B0604020202020204" pitchFamily="34" charset="0"/>
              </a:rPr>
              <a:t>What percentage of children carry knives?</a:t>
            </a:r>
          </a:p>
        </p:txBody>
      </p:sp>
      <p:pic>
        <p:nvPicPr>
          <p:cNvPr id="10" name="Picture 9" descr="A picture containing drawing&#10;&#10;Description automatically generated">
            <a:extLst>
              <a:ext uri="{FF2B5EF4-FFF2-40B4-BE49-F238E27FC236}">
                <a16:creationId xmlns:a16="http://schemas.microsoft.com/office/drawing/2014/main" id="{19B8652C-331D-4900-82D4-C777BADDF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714" y="2254516"/>
            <a:ext cx="4651091" cy="5176921"/>
          </a:xfrm>
          <a:prstGeom prst="rect">
            <a:avLst/>
          </a:prstGeom>
        </p:spPr>
      </p:pic>
    </p:spTree>
    <p:extLst>
      <p:ext uri="{BB962C8B-B14F-4D97-AF65-F5344CB8AC3E}">
        <p14:creationId xmlns:p14="http://schemas.microsoft.com/office/powerpoint/2010/main" val="334756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7187865"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WHY DO YOUNG PEOPLE GO INTO CARE?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9" y="1992874"/>
            <a:ext cx="4582426" cy="4278094"/>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Two thirds of children enter care as a result of abuse and neglect.</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As mentioned before some enter care as a result of fleeing their home country and seeking asylum, or being trafficked into the country for exploitation.</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UASC represent 6% of children in care. They may fall into various categories on the pie chart, with the biggest primary need usually being absent parenting (87% for UASC vs 7% across all young people entering care).</a:t>
            </a:r>
          </a:p>
        </p:txBody>
      </p:sp>
      <p:sp>
        <p:nvSpPr>
          <p:cNvPr id="5" name="Rectangle 4">
            <a:extLst>
              <a:ext uri="{FF2B5EF4-FFF2-40B4-BE49-F238E27FC236}">
                <a16:creationId xmlns:a16="http://schemas.microsoft.com/office/drawing/2014/main" id="{6548F3B7-F792-4527-9E1B-6D60C78029A7}"/>
              </a:ext>
            </a:extLst>
          </p:cNvPr>
          <p:cNvSpPr/>
          <p:nvPr/>
        </p:nvSpPr>
        <p:spPr>
          <a:xfrm>
            <a:off x="7674591" y="5694992"/>
            <a:ext cx="3919182" cy="461665"/>
          </a:xfrm>
          <a:prstGeom prst="rect">
            <a:avLst/>
          </a:prstGeom>
        </p:spPr>
        <p:txBody>
          <a:bodyPr wrap="square">
            <a:spAutoFit/>
          </a:bodyPr>
          <a:lstStyle/>
          <a:p>
            <a:pPr lvl="0" algn="ctr">
              <a:defRPr/>
            </a:pPr>
            <a:r>
              <a:rPr lang="en-GB" sz="1200" i="1" dirty="0">
                <a:solidFill>
                  <a:srgbClr val="7D7875"/>
                </a:solidFill>
              </a:rPr>
              <a:t>(Department of Education National Statistics Children looked after in England including adoption: 2018 to 2019)</a:t>
            </a:r>
          </a:p>
        </p:txBody>
      </p:sp>
      <p:pic>
        <p:nvPicPr>
          <p:cNvPr id="8" name="Picture 7" descr="A picture containing screenshot&#10;&#10;Description automatically generated">
            <a:extLst>
              <a:ext uri="{FF2B5EF4-FFF2-40B4-BE49-F238E27FC236}">
                <a16:creationId xmlns:a16="http://schemas.microsoft.com/office/drawing/2014/main" id="{024B5B77-AD07-467B-AA31-76472DC1A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365" y="1992874"/>
            <a:ext cx="4698252" cy="3603217"/>
          </a:xfrm>
          <a:prstGeom prst="rect">
            <a:avLst/>
          </a:prstGeom>
        </p:spPr>
      </p:pic>
    </p:spTree>
    <p:extLst>
      <p:ext uri="{BB962C8B-B14F-4D97-AF65-F5344CB8AC3E}">
        <p14:creationId xmlns:p14="http://schemas.microsoft.com/office/powerpoint/2010/main" val="322649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7897418"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WHY DO YOUNG PEOPLE GO INTO CUSTODY?</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9" y="1992874"/>
            <a:ext cx="4582426" cy="3631763"/>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A court can give a young person a custodial sentence if:</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the crime is so serious there is no other suitable option</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the young person has committed crimes before</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the judge or magistrate thinks the young person is a risk to the public</a:t>
            </a:r>
          </a:p>
          <a:p>
            <a:pPr marL="457200" indent="-457200">
              <a:spcAft>
                <a:spcPts val="1200"/>
              </a:spcAft>
              <a:buFont typeface="Arial" panose="020B0604020202020204" pitchFamily="34" charset="0"/>
              <a:buChar char="•"/>
            </a:pPr>
            <a:endParaRPr lang="en-GB" dirty="0">
              <a:solidFill>
                <a:srgbClr val="7D7875"/>
              </a:solidFill>
              <a:latin typeface="Arial" panose="020B0604020202020204" pitchFamily="34" charset="0"/>
              <a:cs typeface="Arial" panose="020B0604020202020204" pitchFamily="34" charset="0"/>
            </a:endParaRPr>
          </a:p>
          <a:p>
            <a:pPr>
              <a:spcAft>
                <a:spcPts val="1200"/>
              </a:spcAft>
            </a:pPr>
            <a:r>
              <a:rPr lang="en-GB" b="1" dirty="0">
                <a:solidFill>
                  <a:srgbClr val="7D7875"/>
                </a:solidFill>
                <a:latin typeface="Arial" panose="020B0604020202020204" pitchFamily="34" charset="0"/>
                <a:cs typeface="Arial" panose="020B0604020202020204" pitchFamily="34" charset="0"/>
              </a:rPr>
              <a:t>Why do young people commit crimes?</a:t>
            </a:r>
          </a:p>
        </p:txBody>
      </p:sp>
      <p:sp>
        <p:nvSpPr>
          <p:cNvPr id="5" name="Rectangle 4">
            <a:extLst>
              <a:ext uri="{FF2B5EF4-FFF2-40B4-BE49-F238E27FC236}">
                <a16:creationId xmlns:a16="http://schemas.microsoft.com/office/drawing/2014/main" id="{6548F3B7-F792-4527-9E1B-6D60C78029A7}"/>
              </a:ext>
            </a:extLst>
          </p:cNvPr>
          <p:cNvSpPr/>
          <p:nvPr/>
        </p:nvSpPr>
        <p:spPr>
          <a:xfrm>
            <a:off x="7760855" y="6077176"/>
            <a:ext cx="3919182" cy="461665"/>
          </a:xfrm>
          <a:prstGeom prst="rect">
            <a:avLst/>
          </a:prstGeom>
        </p:spPr>
        <p:txBody>
          <a:bodyPr wrap="square">
            <a:spAutoFit/>
          </a:bodyPr>
          <a:lstStyle/>
          <a:p>
            <a:pPr lvl="0">
              <a:defRPr/>
            </a:pPr>
            <a:r>
              <a:rPr lang="en-GB" sz="1200" i="1" dirty="0">
                <a:solidFill>
                  <a:srgbClr val="7D7875"/>
                </a:solidFill>
              </a:rPr>
              <a:t>Youth Justice Statistics, 2017/18 England and Wales. Data for 10-17yrs old. </a:t>
            </a:r>
          </a:p>
        </p:txBody>
      </p:sp>
      <p:pic>
        <p:nvPicPr>
          <p:cNvPr id="10" name="Picture 9" descr="A screenshot of a cell phone&#10;&#10;Description automatically generated">
            <a:extLst>
              <a:ext uri="{FF2B5EF4-FFF2-40B4-BE49-F238E27FC236}">
                <a16:creationId xmlns:a16="http://schemas.microsoft.com/office/drawing/2014/main" id="{2CFA2D13-EE0E-48A7-8687-904E70E72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365" y="1992874"/>
            <a:ext cx="4414020" cy="3908904"/>
          </a:xfrm>
          <a:prstGeom prst="rect">
            <a:avLst/>
          </a:prstGeom>
        </p:spPr>
      </p:pic>
    </p:spTree>
    <p:extLst>
      <p:ext uri="{BB962C8B-B14F-4D97-AF65-F5344CB8AC3E}">
        <p14:creationId xmlns:p14="http://schemas.microsoft.com/office/powerpoint/2010/main" val="24279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CF4CCD-FCC2-4FB6-B86F-84E9894A1C5F}"/>
              </a:ext>
            </a:extLst>
          </p:cNvPr>
          <p:cNvPicPr>
            <a:picLocks noChangeAspect="1"/>
          </p:cNvPicPr>
          <p:nvPr/>
        </p:nvPicPr>
        <p:blipFill rotWithShape="1">
          <a:blip r:embed="rId3"/>
          <a:srcRect t="45" b="-57"/>
          <a:stretch/>
        </p:blipFill>
        <p:spPr>
          <a:xfrm>
            <a:off x="-5662" y="786"/>
            <a:ext cx="12189205" cy="6857213"/>
          </a:xfrm>
          <a:prstGeom prst="rect">
            <a:avLst/>
          </a:prstGeom>
        </p:spPr>
      </p:pic>
      <p:sp>
        <p:nvSpPr>
          <p:cNvPr id="11" name="Rectangle 10">
            <a:extLst>
              <a:ext uri="{FF2B5EF4-FFF2-40B4-BE49-F238E27FC236}">
                <a16:creationId xmlns:a16="http://schemas.microsoft.com/office/drawing/2014/main" id="{55537ED6-F54D-4D51-84EE-067F74711F2B}"/>
              </a:ext>
            </a:extLst>
          </p:cNvPr>
          <p:cNvSpPr/>
          <p:nvPr/>
        </p:nvSpPr>
        <p:spPr>
          <a:xfrm>
            <a:off x="8457" y="0"/>
            <a:ext cx="12183543" cy="6858000"/>
          </a:xfrm>
          <a:prstGeom prst="rect">
            <a:avLst/>
          </a:prstGeom>
          <a:solidFill>
            <a:schemeClr val="tx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8850FC5-6F6D-4667-9457-DF275565131F}"/>
              </a:ext>
            </a:extLst>
          </p:cNvPr>
          <p:cNvSpPr txBox="1"/>
          <p:nvPr/>
        </p:nvSpPr>
        <p:spPr>
          <a:xfrm>
            <a:off x="2499954" y="765661"/>
            <a:ext cx="4657044" cy="1200329"/>
          </a:xfrm>
          <a:prstGeom prst="rect">
            <a:avLst/>
          </a:prstGeom>
          <a:noFill/>
        </p:spPr>
        <p:txBody>
          <a:bodyPr wrap="none" rtlCol="0">
            <a:spAutoFit/>
          </a:bodyPr>
          <a:lstStyle/>
          <a:p>
            <a:r>
              <a:rPr lang="en-GB" sz="3600" dirty="0">
                <a:solidFill>
                  <a:schemeClr val="bg1"/>
                </a:solidFill>
                <a:latin typeface="Franklin Gothic Demi Cond" panose="020B0706030402020204" pitchFamily="34" charset="0"/>
              </a:rPr>
              <a:t>WHERE DO WE COME IN ?</a:t>
            </a:r>
            <a:br>
              <a:rPr lang="en-GB" sz="3600" dirty="0">
                <a:solidFill>
                  <a:schemeClr val="bg1"/>
                </a:solidFill>
                <a:latin typeface="Franklin Gothic Demi Cond" panose="020B0706030402020204" pitchFamily="34" charset="0"/>
              </a:rPr>
            </a:br>
            <a:r>
              <a:rPr lang="en-GB" sz="3600" dirty="0">
                <a:solidFill>
                  <a:schemeClr val="bg1"/>
                </a:solidFill>
                <a:latin typeface="Franklin Gothic Demi Cond" panose="020B0706030402020204" pitchFamily="34" charset="0"/>
              </a:rPr>
              <a:t>WHAT ARE OUR GOALS?</a:t>
            </a:r>
          </a:p>
        </p:txBody>
      </p:sp>
      <p:cxnSp>
        <p:nvCxnSpPr>
          <p:cNvPr id="6" name="Straight Connector 5">
            <a:extLst>
              <a:ext uri="{FF2B5EF4-FFF2-40B4-BE49-F238E27FC236}">
                <a16:creationId xmlns:a16="http://schemas.microsoft.com/office/drawing/2014/main" id="{D8CE9162-7044-4D31-8AB5-B3719B9B22FD}"/>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5DBE8B5F-5D23-4A85-B73C-E578D498CDB4}"/>
              </a:ext>
            </a:extLst>
          </p:cNvPr>
          <p:cNvSpPr txBox="1"/>
          <p:nvPr/>
        </p:nvSpPr>
        <p:spPr>
          <a:xfrm>
            <a:off x="2502567" y="2153020"/>
            <a:ext cx="792279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There are five care leaver ‘outcomes’, which anchor all of our activity</a:t>
            </a:r>
          </a:p>
        </p:txBody>
      </p:sp>
      <p:pic>
        <p:nvPicPr>
          <p:cNvPr id="12" name="CLC Logo With White Tag.png" descr="CLC Logo With White Tag.png">
            <a:extLst>
              <a:ext uri="{FF2B5EF4-FFF2-40B4-BE49-F238E27FC236}">
                <a16:creationId xmlns:a16="http://schemas.microsoft.com/office/drawing/2014/main" id="{8AF1120D-871D-454D-81B0-EE6ABC2D9F78}"/>
              </a:ext>
            </a:extLst>
          </p:cNvPr>
          <p:cNvPicPr>
            <a:picLocks noChangeAspect="1"/>
          </p:cNvPicPr>
          <p:nvPr/>
        </p:nvPicPr>
        <p:blipFill>
          <a:blip r:embed="rId4"/>
          <a:stretch>
            <a:fillRect/>
          </a:stretch>
        </p:blipFill>
        <p:spPr>
          <a:xfrm>
            <a:off x="10548351" y="720000"/>
            <a:ext cx="1227668" cy="1477080"/>
          </a:xfrm>
          <a:prstGeom prst="rect">
            <a:avLst/>
          </a:prstGeom>
          <a:ln w="12700">
            <a:miter lim="400000"/>
          </a:ln>
        </p:spPr>
      </p:pic>
      <p:sp>
        <p:nvSpPr>
          <p:cNvPr id="2" name="Oval 1">
            <a:extLst>
              <a:ext uri="{FF2B5EF4-FFF2-40B4-BE49-F238E27FC236}">
                <a16:creationId xmlns:a16="http://schemas.microsoft.com/office/drawing/2014/main" id="{454BC80C-8FE1-4FB3-B83A-04B5A76CC9AB}"/>
              </a:ext>
            </a:extLst>
          </p:cNvPr>
          <p:cNvSpPr/>
          <p:nvPr/>
        </p:nvSpPr>
        <p:spPr>
          <a:xfrm>
            <a:off x="720000" y="3060000"/>
            <a:ext cx="2572601" cy="2572601"/>
          </a:xfrm>
          <a:prstGeom prst="ellipse">
            <a:avLst/>
          </a:prstGeom>
          <a:solidFill>
            <a:srgbClr val="F69F1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INDEPENDENT LIVING</a:t>
            </a:r>
          </a:p>
          <a:p>
            <a:pPr algn="ctr"/>
            <a:endParaRPr lang="en-GB" sz="1400" dirty="0">
              <a:solidFill>
                <a:schemeClr val="bg1"/>
              </a:solidFill>
            </a:endParaRPr>
          </a:p>
          <a:p>
            <a:pPr algn="ctr"/>
            <a:r>
              <a:rPr lang="en-GB" sz="1400" dirty="0">
                <a:solidFill>
                  <a:schemeClr val="bg1"/>
                </a:solidFill>
              </a:rPr>
              <a:t>Care leavers are</a:t>
            </a:r>
            <a:br>
              <a:rPr lang="en-GB" sz="1400" dirty="0">
                <a:solidFill>
                  <a:schemeClr val="bg1"/>
                </a:solidFill>
              </a:rPr>
            </a:br>
            <a:r>
              <a:rPr lang="en-GB" sz="1400" dirty="0">
                <a:solidFill>
                  <a:schemeClr val="bg1"/>
                </a:solidFill>
              </a:rPr>
              <a:t>better prepared &amp; supported to live independently</a:t>
            </a:r>
          </a:p>
        </p:txBody>
      </p:sp>
      <p:sp>
        <p:nvSpPr>
          <p:cNvPr id="13" name="Oval 12">
            <a:extLst>
              <a:ext uri="{FF2B5EF4-FFF2-40B4-BE49-F238E27FC236}">
                <a16:creationId xmlns:a16="http://schemas.microsoft.com/office/drawing/2014/main" id="{58B38E9B-B1DF-402C-AC45-11F952BDF96B}"/>
              </a:ext>
            </a:extLst>
          </p:cNvPr>
          <p:cNvSpPr/>
          <p:nvPr/>
        </p:nvSpPr>
        <p:spPr>
          <a:xfrm>
            <a:off x="2772000" y="3060000"/>
            <a:ext cx="2572601" cy="2572601"/>
          </a:xfrm>
          <a:prstGeom prst="ellipse">
            <a:avLst/>
          </a:prstGeom>
          <a:solidFill>
            <a:srgbClr val="00688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EMPLOYMENT, EDUCATION &amp; TRAINING</a:t>
            </a:r>
          </a:p>
          <a:p>
            <a:pPr algn="ctr"/>
            <a:endParaRPr lang="en-GB" sz="1400" dirty="0">
              <a:solidFill>
                <a:schemeClr val="bg1"/>
              </a:solidFill>
            </a:endParaRPr>
          </a:p>
          <a:p>
            <a:pPr algn="ctr"/>
            <a:r>
              <a:rPr lang="en-GB" sz="1400" dirty="0">
                <a:solidFill>
                  <a:schemeClr val="bg1"/>
                </a:solidFill>
              </a:rPr>
              <a:t>Care leavers have improved access to employment, education &amp; training</a:t>
            </a:r>
          </a:p>
        </p:txBody>
      </p:sp>
      <p:sp>
        <p:nvSpPr>
          <p:cNvPr id="14" name="Oval 13">
            <a:extLst>
              <a:ext uri="{FF2B5EF4-FFF2-40B4-BE49-F238E27FC236}">
                <a16:creationId xmlns:a16="http://schemas.microsoft.com/office/drawing/2014/main" id="{80A2902F-5A68-4D25-AD0F-D58347D3B510}"/>
              </a:ext>
            </a:extLst>
          </p:cNvPr>
          <p:cNvSpPr/>
          <p:nvPr/>
        </p:nvSpPr>
        <p:spPr>
          <a:xfrm>
            <a:off x="4824000" y="3060000"/>
            <a:ext cx="2572601" cy="2572601"/>
          </a:xfrm>
          <a:prstGeom prst="ellipse">
            <a:avLst/>
          </a:prstGeom>
          <a:solidFill>
            <a:srgbClr val="49444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SAFETY &amp;</a:t>
            </a:r>
          </a:p>
          <a:p>
            <a:pPr algn="ctr"/>
            <a:r>
              <a:rPr lang="en-GB" dirty="0">
                <a:solidFill>
                  <a:schemeClr val="bg1"/>
                </a:solidFill>
              </a:rPr>
              <a:t>SECURITY</a:t>
            </a:r>
          </a:p>
          <a:p>
            <a:pPr algn="ctr"/>
            <a:endParaRPr lang="en-GB" sz="1400" dirty="0">
              <a:solidFill>
                <a:schemeClr val="bg1"/>
              </a:solidFill>
            </a:endParaRPr>
          </a:p>
          <a:p>
            <a:pPr algn="ctr"/>
            <a:r>
              <a:rPr lang="en-GB" sz="1400" dirty="0">
                <a:solidFill>
                  <a:schemeClr val="bg1"/>
                </a:solidFill>
              </a:rPr>
              <a:t>Care leavers experience stability</a:t>
            </a:r>
            <a:br>
              <a:rPr lang="en-GB" sz="1400" dirty="0">
                <a:solidFill>
                  <a:schemeClr val="bg1"/>
                </a:solidFill>
              </a:rPr>
            </a:br>
            <a:r>
              <a:rPr lang="en-GB" sz="1400" dirty="0">
                <a:solidFill>
                  <a:schemeClr val="bg1"/>
                </a:solidFill>
              </a:rPr>
              <a:t>in life &amp; feeling safe</a:t>
            </a:r>
            <a:br>
              <a:rPr lang="en-GB" sz="1400" dirty="0">
                <a:solidFill>
                  <a:schemeClr val="bg1"/>
                </a:solidFill>
              </a:rPr>
            </a:br>
            <a:r>
              <a:rPr lang="en-GB" sz="1400" dirty="0">
                <a:solidFill>
                  <a:schemeClr val="bg1"/>
                </a:solidFill>
              </a:rPr>
              <a:t>&amp; secure</a:t>
            </a:r>
          </a:p>
        </p:txBody>
      </p:sp>
      <p:sp>
        <p:nvSpPr>
          <p:cNvPr id="15" name="Oval 14">
            <a:extLst>
              <a:ext uri="{FF2B5EF4-FFF2-40B4-BE49-F238E27FC236}">
                <a16:creationId xmlns:a16="http://schemas.microsoft.com/office/drawing/2014/main" id="{ED310E9F-2B4F-4B56-ABBF-7D40768508B8}"/>
              </a:ext>
            </a:extLst>
          </p:cNvPr>
          <p:cNvSpPr/>
          <p:nvPr/>
        </p:nvSpPr>
        <p:spPr>
          <a:xfrm>
            <a:off x="6876000" y="3060000"/>
            <a:ext cx="2572601" cy="2572601"/>
          </a:xfrm>
          <a:prstGeom prst="ellipse">
            <a:avLst/>
          </a:prstGeom>
          <a:solidFill>
            <a:srgbClr val="D5511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HEALTH</a:t>
            </a:r>
          </a:p>
          <a:p>
            <a:pPr algn="ctr"/>
            <a:r>
              <a:rPr lang="en-GB" dirty="0">
                <a:solidFill>
                  <a:schemeClr val="bg1"/>
                </a:solidFill>
              </a:rPr>
              <a:t>SUPPORT</a:t>
            </a:r>
          </a:p>
          <a:p>
            <a:pPr algn="ctr"/>
            <a:endParaRPr lang="en-GB" sz="1400" dirty="0">
              <a:solidFill>
                <a:schemeClr val="bg1"/>
              </a:solidFill>
            </a:endParaRPr>
          </a:p>
          <a:p>
            <a:pPr algn="ctr"/>
            <a:r>
              <a:rPr lang="en-GB" sz="1400" dirty="0">
                <a:solidFill>
                  <a:schemeClr val="bg1"/>
                </a:solidFill>
              </a:rPr>
              <a:t>Care leavers have improved access to health &amp; emotional support</a:t>
            </a:r>
          </a:p>
        </p:txBody>
      </p:sp>
      <p:sp>
        <p:nvSpPr>
          <p:cNvPr id="16" name="Oval 15">
            <a:extLst>
              <a:ext uri="{FF2B5EF4-FFF2-40B4-BE49-F238E27FC236}">
                <a16:creationId xmlns:a16="http://schemas.microsoft.com/office/drawing/2014/main" id="{C0ED7612-7E05-431C-8800-F68CA5DA7121}"/>
              </a:ext>
            </a:extLst>
          </p:cNvPr>
          <p:cNvSpPr/>
          <p:nvPr/>
        </p:nvSpPr>
        <p:spPr>
          <a:xfrm>
            <a:off x="8928000" y="3060000"/>
            <a:ext cx="2572601" cy="2572601"/>
          </a:xfrm>
          <a:prstGeom prst="ellipse">
            <a:avLst/>
          </a:prstGeom>
          <a:solidFill>
            <a:srgbClr val="A3C5E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FINANCIAL</a:t>
            </a:r>
          </a:p>
          <a:p>
            <a:pPr algn="ctr"/>
            <a:r>
              <a:rPr lang="en-GB" dirty="0">
                <a:solidFill>
                  <a:schemeClr val="bg1"/>
                </a:solidFill>
              </a:rPr>
              <a:t>STABILITY</a:t>
            </a:r>
          </a:p>
          <a:p>
            <a:pPr algn="ctr"/>
            <a:endParaRPr lang="en-GB" sz="1400" dirty="0">
              <a:solidFill>
                <a:schemeClr val="bg1"/>
              </a:solidFill>
            </a:endParaRPr>
          </a:p>
          <a:p>
            <a:pPr algn="ctr"/>
            <a:r>
              <a:rPr lang="en-GB" sz="1400" dirty="0">
                <a:solidFill>
                  <a:schemeClr val="bg1"/>
                </a:solidFill>
              </a:rPr>
              <a:t>Care leavers achieve</a:t>
            </a:r>
            <a:br>
              <a:rPr lang="en-GB" sz="1400" dirty="0">
                <a:solidFill>
                  <a:schemeClr val="bg1"/>
                </a:solidFill>
              </a:rPr>
            </a:br>
            <a:r>
              <a:rPr lang="en-GB" sz="1400" dirty="0">
                <a:solidFill>
                  <a:schemeClr val="bg1"/>
                </a:solidFill>
              </a:rPr>
              <a:t>financial stability</a:t>
            </a:r>
          </a:p>
          <a:p>
            <a:pPr algn="ctr"/>
            <a:endParaRPr lang="en-GB" sz="1400" dirty="0">
              <a:solidFill>
                <a:schemeClr val="bg1"/>
              </a:solidFill>
            </a:endParaRPr>
          </a:p>
          <a:p>
            <a:pPr algn="ctr"/>
            <a:endParaRPr lang="en-GB" sz="1400" dirty="0">
              <a:solidFill>
                <a:schemeClr val="bg1"/>
              </a:solidFill>
            </a:endParaRPr>
          </a:p>
        </p:txBody>
      </p:sp>
      <p:pic>
        <p:nvPicPr>
          <p:cNvPr id="8" name="Picture 7">
            <a:extLst>
              <a:ext uri="{FF2B5EF4-FFF2-40B4-BE49-F238E27FC236}">
                <a16:creationId xmlns:a16="http://schemas.microsoft.com/office/drawing/2014/main" id="{B04884CD-E2B5-480E-92FB-E3E84E01EA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
        <p:nvSpPr>
          <p:cNvPr id="9" name="TextBox 8">
            <a:extLst>
              <a:ext uri="{FF2B5EF4-FFF2-40B4-BE49-F238E27FC236}">
                <a16:creationId xmlns:a16="http://schemas.microsoft.com/office/drawing/2014/main" id="{59112968-0C28-4606-A52E-340F2ADAB799}"/>
              </a:ext>
            </a:extLst>
          </p:cNvPr>
          <p:cNvSpPr txBox="1"/>
          <p:nvPr/>
        </p:nvSpPr>
        <p:spPr>
          <a:xfrm>
            <a:off x="6348045" y="6510608"/>
            <a:ext cx="5715001" cy="276999"/>
          </a:xfrm>
          <a:prstGeom prst="rect">
            <a:avLst/>
          </a:prstGeom>
          <a:noFill/>
        </p:spPr>
        <p:txBody>
          <a:bodyPr wrap="square">
            <a:spAutoFit/>
          </a:bodyPr>
          <a:lstStyle/>
          <a:p>
            <a:pPr algn="r"/>
            <a:r>
              <a:rPr lang="en-GB" sz="1200" b="0" dirty="0">
                <a:solidFill>
                  <a:schemeClr val="bg1"/>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chemeClr val="bg1"/>
              </a:solidFill>
            </a:endParaRPr>
          </a:p>
        </p:txBody>
      </p:sp>
    </p:spTree>
    <p:extLst>
      <p:ext uri="{BB962C8B-B14F-4D97-AF65-F5344CB8AC3E}">
        <p14:creationId xmlns:p14="http://schemas.microsoft.com/office/powerpoint/2010/main" val="2323921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B2722489D715408DE71D7973CE58D2" ma:contentTypeVersion="15" ma:contentTypeDescription="Create a new document." ma:contentTypeScope="" ma:versionID="cbf272710bee694918cf77cf6052644e">
  <xsd:schema xmlns:xsd="http://www.w3.org/2001/XMLSchema" xmlns:xs="http://www.w3.org/2001/XMLSchema" xmlns:p="http://schemas.microsoft.com/office/2006/metadata/properties" xmlns:ns3="a651f1c2-4269-4a6d-a8cf-05d0e7e8fd08" xmlns:ns4="c10c6e59-db66-4121-8214-d2bc082f23e1" targetNamespace="http://schemas.microsoft.com/office/2006/metadata/properties" ma:root="true" ma:fieldsID="d95b70cf05430d35ed5d78aff82f2a38" ns3:_="" ns4:_="">
    <xsd:import namespace="a651f1c2-4269-4a6d-a8cf-05d0e7e8fd08"/>
    <xsd:import namespace="c10c6e59-db66-4121-8214-d2bc082f23e1"/>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f1c2-4269-4a6d-a8cf-05d0e7e8fd0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10c6e59-db66-4121-8214-d2bc082f23e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69F14B-ADF3-49B6-B0CB-6AB1B66C7F7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CB73FA-7F34-488E-B0B2-B0917BACC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f1c2-4269-4a6d-a8cf-05d0e7e8fd08"/>
    <ds:schemaRef ds:uri="c10c6e59-db66-4121-8214-d2bc082f2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20A71A-DE8C-425B-AAD6-A4C210900D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1745</TotalTime>
  <Words>4379</Words>
  <Application>Microsoft Office PowerPoint</Application>
  <PresentationFormat>Widescreen</PresentationFormat>
  <Paragraphs>254</Paragraphs>
  <Slides>14</Slides>
  <Notes>12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Rounded MT Bold</vt:lpstr>
      <vt:lpstr>Brandon Text</vt:lpstr>
      <vt:lpstr>Calibri</vt:lpstr>
      <vt:lpstr>Franklin Gothic Demi Cond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Miles</dc:creator>
  <cp:lastModifiedBy>Simon Miles</cp:lastModifiedBy>
  <cp:revision>26</cp:revision>
  <dcterms:created xsi:type="dcterms:W3CDTF">2020-01-24T13:52:17Z</dcterms:created>
  <dcterms:modified xsi:type="dcterms:W3CDTF">2020-11-13T10:12:39Z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0x010100B8B2722489D715408DE71D7973CE58D2</vt:lpwstr>
  </property>
</Properties>
</file>