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8" r:id="rId5"/>
    <p:sldId id="289" r:id="rId6"/>
    <p:sldId id="261" r:id="rId7"/>
    <p:sldId id="262" r:id="rId8"/>
    <p:sldId id="285" r:id="rId9"/>
    <p:sldId id="270" r:id="rId10"/>
    <p:sldId id="271" r:id="rId11"/>
    <p:sldId id="272" r:id="rId12"/>
    <p:sldId id="273" r:id="rId13"/>
    <p:sldId id="264" r:id="rId14"/>
    <p:sldId id="274" r:id="rId15"/>
    <p:sldId id="263" r:id="rId16"/>
    <p:sldId id="275" r:id="rId17"/>
    <p:sldId id="265" r:id="rId18"/>
    <p:sldId id="276" r:id="rId19"/>
    <p:sldId id="277" r:id="rId20"/>
    <p:sldId id="278" r:id="rId21"/>
    <p:sldId id="286" r:id="rId22"/>
    <p:sldId id="287" r:id="rId23"/>
    <p:sldId id="279" r:id="rId24"/>
    <p:sldId id="281" r:id="rId25"/>
    <p:sldId id="268" r:id="rId26"/>
    <p:sldId id="269" r:id="rId27"/>
    <p:sldId id="282" r:id="rId28"/>
    <p:sldId id="283" r:id="rId29"/>
    <p:sldId id="280"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F19"/>
    <a:srgbClr val="7D7875"/>
    <a:srgbClr val="FF6699"/>
    <a:srgbClr val="CC99FF"/>
    <a:srgbClr val="9999FF"/>
    <a:srgbClr val="D5511A"/>
    <a:srgbClr val="A3C5E9"/>
    <a:srgbClr val="006886"/>
    <a:srgbClr val="423A35"/>
    <a:srgbClr val="494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70C53-14AB-4A5E-82D0-FE2A95579A2E}" v="126" dt="2020-01-30T14:57:23.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4" autoAdjust="0"/>
    <p:restoredTop sz="86391" autoAdjust="0"/>
  </p:normalViewPr>
  <p:slideViewPr>
    <p:cSldViewPr snapToGrid="0">
      <p:cViewPr varScale="1">
        <p:scale>
          <a:sx n="136" d="100"/>
          <a:sy n="136" d="100"/>
        </p:scale>
        <p:origin x="1518" y="132"/>
      </p:cViewPr>
      <p:guideLst/>
    </p:cSldViewPr>
  </p:slideViewPr>
  <p:outlineViewPr>
    <p:cViewPr>
      <p:scale>
        <a:sx n="33" d="100"/>
        <a:sy n="33" d="100"/>
      </p:scale>
      <p:origin x="0" y="-552"/>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14.xml"/><Relationship Id="rId7" Type="http://schemas.openxmlformats.org/officeDocument/2006/relationships/slide" Target="slides/slide25.xml"/><Relationship Id="rId2" Type="http://schemas.openxmlformats.org/officeDocument/2006/relationships/slide" Target="slides/slide11.xml"/><Relationship Id="rId1" Type="http://schemas.openxmlformats.org/officeDocument/2006/relationships/slide" Target="slides/slide10.xml"/><Relationship Id="rId6" Type="http://schemas.openxmlformats.org/officeDocument/2006/relationships/slide" Target="slides/slide24.xml"/><Relationship Id="rId5" Type="http://schemas.openxmlformats.org/officeDocument/2006/relationships/slide" Target="slides/slide17.xml"/><Relationship Id="rId4" Type="http://schemas.openxmlformats.org/officeDocument/2006/relationships/slide" Target="slides/slide15.xml"/><Relationship Id="rId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756A3-14BD-40E5-A4E2-A15C42608D1E}"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A7C9-C937-408C-8E3F-35A3D5B95C84}" type="slidenum">
              <a:rPr lang="en-GB" smtClean="0"/>
              <a:t>‹#›</a:t>
            </a:fld>
            <a:endParaRPr lang="en-GB"/>
          </a:p>
        </p:txBody>
      </p:sp>
    </p:spTree>
    <p:extLst>
      <p:ext uri="{BB962C8B-B14F-4D97-AF65-F5344CB8AC3E}">
        <p14:creationId xmlns:p14="http://schemas.microsoft.com/office/powerpoint/2010/main" val="5599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 </a:t>
            </a:r>
          </a:p>
          <a:p>
            <a:r>
              <a:rPr lang="en-GB" dirty="0"/>
              <a:t>This training is based on collective learning from 7 years of trauma informed work with complex young people, and also from our experience of working with partner agencies and practice sharing. </a:t>
            </a:r>
          </a:p>
          <a:p>
            <a:r>
              <a:rPr lang="en-GB" dirty="0"/>
              <a:t>The session aims to introduce the importance of staff wellbeing as a foundation for not only a happy workforce but for effective service delivery. It will not answer everyone’s wellbeing questions, but will provide some tools for starting a process of integrating personal and team wellbeing into your practice. </a:t>
            </a:r>
          </a:p>
          <a:p>
            <a:endParaRPr lang="en-GB" dirty="0"/>
          </a:p>
          <a:p>
            <a:r>
              <a:rPr lang="en-GB" b="1" dirty="0"/>
              <a:t>NOTE: </a:t>
            </a:r>
            <a:r>
              <a:rPr lang="en-GB" dirty="0"/>
              <a:t>This training takes an asset based approach, asking participants to think about what is good for their wellbeing rather than identifying problems. This is not intended to avoid or deny things that are causing poor wellbeing – but research suggests we are more likely to discover positive solutions when we focus our thoughts on positive things. </a:t>
            </a:r>
          </a:p>
          <a:p>
            <a:r>
              <a:rPr lang="en-GB" dirty="0"/>
              <a:t>For groups who feel stuck in a mindset of identifying negatives, you may want to spend some time addressing this. There is a useful CBT resource to support people to think about changing unhelpful thinking styles here: https://www.get.gg/docs/UnhelpfulThinkingHabitsWithAlternatives.pdf</a:t>
            </a:r>
          </a:p>
          <a:p>
            <a:r>
              <a:rPr lang="en-GB" dirty="0"/>
              <a:t>The Circle of Influence can also be a useful activity to support thinking about what is within our control to change. There is a free guide to using this activity with a group here: https://www.thensomehow.com/wp-content/uploads/2019/06/TS-Circle-of-Influence-Worksheet-2.0.pdf</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5A7C9-C937-408C-8E3F-35A3D5B95C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90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Andrew – a YOT worker in South </a:t>
            </a:r>
            <a:r>
              <a:rPr lang="en-GB" dirty="0" err="1"/>
              <a:t>Glos</a:t>
            </a:r>
            <a:r>
              <a:rPr lang="en-GB" dirty="0"/>
              <a:t>, and this is a quote from the film made by Future 4 Me young people. (You</a:t>
            </a:r>
            <a:r>
              <a:rPr lang="en-GB" baseline="0" dirty="0"/>
              <a:t> can see the full version on the Informing Futures Toolkit website). </a:t>
            </a:r>
            <a:r>
              <a:rPr lang="en-GB" dirty="0"/>
              <a:t> He’s talking about the young people he works with in the YOT, and his quote demonstrates exactly the reality of poor attachment – relationships which should have been nurturing have been negative.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11</a:t>
            </a:fld>
            <a:endParaRPr lang="en-GB"/>
          </a:p>
        </p:txBody>
      </p:sp>
    </p:spTree>
    <p:extLst>
      <p:ext uri="{BB962C8B-B14F-4D97-AF65-F5344CB8AC3E}">
        <p14:creationId xmlns:p14="http://schemas.microsoft.com/office/powerpoint/2010/main" val="341800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‘normal’ danger situation, our brain prompts us to move away from danger and toward safety. To aid us in this we are flooded with adrenalin to enable us to think and move quicker. This situation is often referred to as the ‘fight or flight’ response. In it we are empowered to secure our own safety by using our brain and body to make the decision that will most effectively make us safe. </a:t>
            </a:r>
          </a:p>
          <a:p>
            <a:endParaRPr lang="en-GB" dirty="0"/>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12</a:t>
            </a:fld>
            <a:endParaRPr lang="en-GB"/>
          </a:p>
        </p:txBody>
      </p:sp>
    </p:spTree>
    <p:extLst>
      <p:ext uri="{BB962C8B-B14F-4D97-AF65-F5344CB8AC3E}">
        <p14:creationId xmlns:p14="http://schemas.microsoft.com/office/powerpoint/2010/main" val="291083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let’s look at how trauma might affect the way the brain responds to danger. </a:t>
            </a:r>
          </a:p>
          <a:p>
            <a:endParaRPr lang="en-GB" dirty="0"/>
          </a:p>
          <a:p>
            <a:r>
              <a:rPr lang="en-GB" dirty="0"/>
              <a:t>Danger is present and this triggers fear – so far the same as in the previous example. </a:t>
            </a:r>
          </a:p>
          <a:p>
            <a:endParaRPr lang="en-GB" dirty="0"/>
          </a:p>
          <a:p>
            <a:r>
              <a:rPr lang="en-GB" dirty="0"/>
              <a:t>But what if the source of danger is an adult who is also a source of safety, a caregiver? Now the brain is conflicted. It does not know how to move away from the danger or how to seek safety.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same chemical responses, designed to help us move and think quickly, are happening – and serving only to heighten the sense of confusion. The child may experience a feeling of being ‘trapped’ as the brain is unable to determine a safe course of action.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who are repeatedly exposed to this conflict may develop a range of coping mechanisms which focus on taking them out of the situation mentally (disassociation) or emotionally (substance misuse, self harming, challenging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When this experience is repeated over and over again, it has a significant effect on the way the brain develops. A child traumatised in this way does not learn how to differentiate between danger and safety, and this will affect future behaviours, choices and relationships.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13</a:t>
            </a:fld>
            <a:endParaRPr lang="en-GB"/>
          </a:p>
        </p:txBody>
      </p:sp>
    </p:spTree>
    <p:extLst>
      <p:ext uri="{BB962C8B-B14F-4D97-AF65-F5344CB8AC3E}">
        <p14:creationId xmlns:p14="http://schemas.microsoft.com/office/powerpoint/2010/main" val="122379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the group to suggest some of the behaviours</a:t>
            </a:r>
            <a:r>
              <a:rPr lang="en-GB" baseline="0" dirty="0"/>
              <a:t> and symptoms they might see which could point to the presence of trauma: </a:t>
            </a:r>
            <a:endParaRPr lang="en-GB" dirty="0"/>
          </a:p>
          <a:p>
            <a:endParaRPr lang="en-GB" dirty="0"/>
          </a:p>
          <a:p>
            <a:r>
              <a:rPr lang="en-GB" dirty="0"/>
              <a:t>Physical Health – sleep disorders, eating disorders, impaired immune system, cardiovascular disease, shorter life span</a:t>
            </a:r>
          </a:p>
          <a:p>
            <a:r>
              <a:rPr lang="en-GB" dirty="0"/>
              <a:t>Cognition – Difficulty problem solving, language delays, problems with concentration, poor academic achievement</a:t>
            </a:r>
          </a:p>
          <a:p>
            <a:r>
              <a:rPr lang="en-GB" dirty="0"/>
              <a:t>Emotions – difficulty controlling emotions, trouble recognising (naming) emotions, limited resilience to stress, powerful feelings of shame or guilt, excessive worry, feelings of hopelessness</a:t>
            </a:r>
          </a:p>
          <a:p>
            <a:r>
              <a:rPr lang="en-GB" dirty="0"/>
              <a:t>Relationships – Attachment problems, poor understanding of social norms, inconsistent/no boundaries, difficultly forming and sustaining relationships</a:t>
            </a:r>
          </a:p>
          <a:p>
            <a:r>
              <a:rPr lang="en-GB" dirty="0"/>
              <a:t>Mental Health – Depression, anxiety, negative self image, PTSD, suicidal thoughts/behaviours, flashbacks</a:t>
            </a:r>
          </a:p>
          <a:p>
            <a:r>
              <a:rPr lang="en-GB" dirty="0"/>
              <a:t>Behaviour – Poor self regulation, social withdrawal, aggression, risk taking, substance use, self harming</a:t>
            </a:r>
          </a:p>
          <a:p>
            <a:r>
              <a:rPr lang="en-GB" dirty="0"/>
              <a:t>Brain development – smaller brain size, less well developed connections, impaired stress response</a:t>
            </a:r>
          </a:p>
          <a:p>
            <a:endParaRPr lang="en-GB" dirty="0"/>
          </a:p>
          <a:p>
            <a:r>
              <a:rPr lang="en-GB" dirty="0"/>
              <a:t>Questions for reflection (not necessarily to be answered in this</a:t>
            </a:r>
            <a:r>
              <a:rPr lang="en-GB" baseline="0" dirty="0"/>
              <a:t> session!) </a:t>
            </a:r>
            <a:endParaRPr lang="en-GB" dirty="0"/>
          </a:p>
          <a:p>
            <a:pPr marL="171450" indent="-171450">
              <a:buFont typeface="Arial" panose="020B0604020202020204" pitchFamily="34" charset="0"/>
              <a:buChar char="•"/>
            </a:pPr>
            <a:r>
              <a:rPr lang="en-GB" dirty="0"/>
              <a:t>Do our services recognise the difference between physical age and developmental age?</a:t>
            </a:r>
          </a:p>
          <a:p>
            <a:pPr marL="171450" indent="-171450">
              <a:buFont typeface="Arial" panose="020B0604020202020204" pitchFamily="34" charset="0"/>
              <a:buChar char="•"/>
            </a:pPr>
            <a:r>
              <a:rPr lang="en-GB" dirty="0"/>
              <a:t>If our eligibility criteria is age based, do we reflect on the developmental range that encompasses? </a:t>
            </a:r>
          </a:p>
          <a:p>
            <a:pPr marL="171450" indent="-171450">
              <a:buFont typeface="Arial" panose="020B0604020202020204" pitchFamily="34" charset="0"/>
              <a:buChar char="•"/>
            </a:pPr>
            <a:r>
              <a:rPr lang="en-GB" dirty="0"/>
              <a:t>How does this shape our expectations of our service users?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14</a:t>
            </a:fld>
            <a:endParaRPr lang="en-GB"/>
          </a:p>
        </p:txBody>
      </p:sp>
    </p:spTree>
    <p:extLst>
      <p:ext uri="{BB962C8B-B14F-4D97-AF65-F5344CB8AC3E}">
        <p14:creationId xmlns:p14="http://schemas.microsoft.com/office/powerpoint/2010/main" val="248281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rgbClr val="D5511A"/>
                </a:solidFill>
                <a:effectLst/>
                <a:latin typeface="Franklin Gothic Demi Cond" panose="020B0706030402020204" pitchFamily="34" charset="0"/>
                <a:ea typeface="+mn-ea"/>
                <a:cs typeface="+mn-cs"/>
              </a:rPr>
              <a:t>Give out </a:t>
            </a:r>
            <a:r>
              <a:rPr lang="en-GB" sz="1800" kern="1200" dirty="0">
                <a:solidFill>
                  <a:srgbClr val="D5511A"/>
                </a:solidFill>
                <a:effectLst/>
                <a:highlight>
                  <a:srgbClr val="FFFF00"/>
                </a:highlight>
                <a:latin typeface="Franklin Gothic Demi Cond" panose="020B0706030402020204" pitchFamily="34" charset="0"/>
                <a:ea typeface="+mn-ea"/>
                <a:cs typeface="+mn-cs"/>
              </a:rPr>
              <a:t>the 2</a:t>
            </a:r>
            <a:r>
              <a:rPr lang="en-GB" sz="1800" kern="1200" dirty="0">
                <a:solidFill>
                  <a:srgbClr val="D5511A"/>
                </a:solidFill>
                <a:effectLst/>
                <a:latin typeface="Franklin Gothic Demi Cond" panose="020B0706030402020204" pitchFamily="34" charset="0"/>
                <a:ea typeface="+mn-ea"/>
                <a:cs typeface="+mn-cs"/>
              </a:rPr>
              <a:t> handouts </a:t>
            </a:r>
            <a:r>
              <a:rPr lang="en-GB" sz="1800" kern="1200" dirty="0">
                <a:solidFill>
                  <a:srgbClr val="D5511A"/>
                </a:solidFill>
                <a:effectLst/>
                <a:highlight>
                  <a:srgbClr val="FFFF00"/>
                </a:highlight>
                <a:latin typeface="Franklin Gothic Demi Cond" panose="020B0706030402020204" pitchFamily="34" charset="0"/>
                <a:ea typeface="+mn-ea"/>
                <a:cs typeface="+mn-cs"/>
              </a:rPr>
              <a:t>referenced</a:t>
            </a:r>
            <a:r>
              <a:rPr lang="en-GB" sz="1800" kern="1200" dirty="0">
                <a:solidFill>
                  <a:srgbClr val="D5511A"/>
                </a:solidFill>
                <a:effectLst/>
                <a:latin typeface="Franklin Gothic Demi Cond" panose="020B0706030402020204" pitchFamily="34" charset="0"/>
                <a:ea typeface="+mn-ea"/>
                <a:cs typeface="+mn-cs"/>
              </a:rPr>
              <a:t> and allow 10-15 minutes for discussion and working through the exercise.</a:t>
            </a:r>
          </a:p>
          <a:p>
            <a:endParaRPr lang="en-GB" dirty="0"/>
          </a:p>
          <a:p>
            <a:r>
              <a:rPr lang="en-GB" dirty="0"/>
              <a:t>Take feedback. What differences did people find between ‘real’ age and developmental age? Was this surprising? </a:t>
            </a:r>
          </a:p>
          <a:p>
            <a:r>
              <a:rPr lang="en-GB" dirty="0"/>
              <a:t>Does this approach change what you might expect from your young people?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15</a:t>
            </a:fld>
            <a:endParaRPr lang="en-GB"/>
          </a:p>
        </p:txBody>
      </p:sp>
    </p:spTree>
    <p:extLst>
      <p:ext uri="{BB962C8B-B14F-4D97-AF65-F5344CB8AC3E}">
        <p14:creationId xmlns:p14="http://schemas.microsoft.com/office/powerpoint/2010/main" val="1436195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questions or comments from the group on the content so far. The next section moves into looking at the Trauma Recovery Model and how it can be used in practice.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16</a:t>
            </a:fld>
            <a:endParaRPr lang="en-GB"/>
          </a:p>
        </p:txBody>
      </p:sp>
    </p:spTree>
    <p:extLst>
      <p:ext uri="{BB962C8B-B14F-4D97-AF65-F5344CB8AC3E}">
        <p14:creationId xmlns:p14="http://schemas.microsoft.com/office/powerpoint/2010/main" val="87798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Trauma Recovery Model can be used to help us work with complex young people. It helps us take what we know about how the young person PRESENTS and think about what that might tell us about their underlying NEED. When we understand that we can think more effectively about what interventions will be most helpful.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17</a:t>
            </a:fld>
            <a:endParaRPr lang="en-GB"/>
          </a:p>
        </p:txBody>
      </p:sp>
    </p:spTree>
    <p:extLst>
      <p:ext uri="{BB962C8B-B14F-4D97-AF65-F5344CB8AC3E}">
        <p14:creationId xmlns:p14="http://schemas.microsoft.com/office/powerpoint/2010/main" val="323463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Give out copies of the TRM handout with the Triangle Model on it</a:t>
            </a:r>
          </a:p>
          <a:p>
            <a:endParaRPr lang="en-GB" b="1" dirty="0"/>
          </a:p>
          <a:p>
            <a:r>
              <a:rPr lang="en-GB" b="1" dirty="0"/>
              <a:t>Foundational Belief – Redeemability </a:t>
            </a:r>
          </a:p>
          <a:p>
            <a:r>
              <a:rPr lang="en-GB" dirty="0"/>
              <a:t>How we feel about the life chances of our young people actually makes a difference to those life chances. What a responsibility. </a:t>
            </a:r>
          </a:p>
          <a:p>
            <a:r>
              <a:rPr lang="en-GB" dirty="0"/>
              <a:t>Research with young offenders indicates that their worker’s optimism about their redeemability can influence their ability to transform their lives, sometimes referred to as the ‘Pygmalion Effect’</a:t>
            </a:r>
            <a:r>
              <a:rPr lang="en-GB" i="1" dirty="0"/>
              <a:t>: </a:t>
            </a:r>
            <a:r>
              <a:rPr lang="en-GB" sz="1200" i="1" kern="1200" dirty="0" err="1">
                <a:solidFill>
                  <a:schemeClr val="tx1"/>
                </a:solidFill>
                <a:effectLst/>
                <a:latin typeface="+mn-lt"/>
                <a:ea typeface="+mn-ea"/>
                <a:cs typeface="+mn-cs"/>
              </a:rPr>
              <a:t>Maruna</a:t>
            </a:r>
            <a:r>
              <a:rPr lang="en-GB" sz="1200" i="1" kern="1200" dirty="0">
                <a:solidFill>
                  <a:schemeClr val="tx1"/>
                </a:solidFill>
                <a:effectLst/>
                <a:latin typeface="+mn-lt"/>
                <a:ea typeface="+mn-ea"/>
                <a:cs typeface="+mn-cs"/>
              </a:rPr>
              <a:t>, S.; </a:t>
            </a:r>
            <a:r>
              <a:rPr lang="en-GB" sz="1200" i="1" kern="1200" dirty="0" err="1">
                <a:solidFill>
                  <a:schemeClr val="tx1"/>
                </a:solidFill>
                <a:effectLst/>
                <a:latin typeface="+mn-lt"/>
                <a:ea typeface="+mn-ea"/>
                <a:cs typeface="+mn-cs"/>
              </a:rPr>
              <a:t>LeBel</a:t>
            </a:r>
            <a:r>
              <a:rPr lang="en-GB" sz="1200" i="1" kern="1200" dirty="0">
                <a:solidFill>
                  <a:schemeClr val="tx1"/>
                </a:solidFill>
                <a:effectLst/>
                <a:latin typeface="+mn-lt"/>
                <a:ea typeface="+mn-ea"/>
                <a:cs typeface="+mn-cs"/>
              </a:rPr>
              <a:t>, T.P.; Naples, M. &amp; Mitchell, N. (2009) Looking-Glass Identity Transformation: Pygmalion and Golem in the Rehabilitation Process. In </a:t>
            </a:r>
            <a:r>
              <a:rPr lang="en-GB" sz="1200" i="1" kern="1200" dirty="0" err="1">
                <a:solidFill>
                  <a:schemeClr val="tx1"/>
                </a:solidFill>
                <a:effectLst/>
                <a:latin typeface="+mn-lt"/>
                <a:ea typeface="+mn-ea"/>
                <a:cs typeface="+mn-cs"/>
              </a:rPr>
              <a:t>Veysey</a:t>
            </a:r>
            <a:r>
              <a:rPr lang="en-GB" sz="1200" i="1" kern="1200" dirty="0">
                <a:solidFill>
                  <a:schemeClr val="tx1"/>
                </a:solidFill>
                <a:effectLst/>
                <a:latin typeface="+mn-lt"/>
                <a:ea typeface="+mn-ea"/>
                <a:cs typeface="+mn-cs"/>
              </a:rPr>
              <a:t>, B.M.; Christian, J. &amp; Martinez, D.J. (Eds) (2009) How Offenders Transform Their Lives. Cullompton: Willan Publishing.</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Click to</a:t>
            </a:r>
            <a:r>
              <a:rPr lang="en-GB" sz="1200" i="0" kern="1200" baseline="0" dirty="0">
                <a:solidFill>
                  <a:schemeClr val="tx1"/>
                </a:solidFill>
                <a:effectLst/>
                <a:latin typeface="+mn-lt"/>
                <a:ea typeface="+mn-ea"/>
                <a:cs typeface="+mn-cs"/>
              </a:rPr>
              <a:t> build the triangle from the bottom up, talking through the levels in more detail using the TRM handout.</a:t>
            </a:r>
            <a:endParaRPr lang="en-GB" sz="1200" i="0" kern="1200" dirty="0">
              <a:solidFill>
                <a:schemeClr val="tx1"/>
              </a:solidFill>
              <a:effectLst/>
              <a:latin typeface="+mn-lt"/>
              <a:ea typeface="+mn-ea"/>
              <a:cs typeface="+mn-cs"/>
            </a:endParaRPr>
          </a:p>
          <a:p>
            <a:endParaRPr lang="en-GB" i="1" dirty="0"/>
          </a:p>
          <a:p>
            <a:pPr algn="l"/>
            <a:r>
              <a:rPr lang="en-GB" i="0" dirty="0"/>
              <a:t>Could encourage the learners to put up their hands at any behaviours they recognise in their own service users at each stage to encourage engagement. </a:t>
            </a:r>
          </a:p>
          <a:p>
            <a:pPr algn="l"/>
            <a:endParaRPr lang="en-GB" i="0" dirty="0"/>
          </a:p>
          <a:p>
            <a:pPr algn="l"/>
            <a:r>
              <a:rPr lang="en-GB" i="0" dirty="0"/>
              <a:t>There are 3 signs we are particularly interested</a:t>
            </a:r>
            <a:r>
              <a:rPr lang="en-GB" i="0" baseline="0" dirty="0"/>
              <a:t> in which can signal young people are moving into a new stage – </a:t>
            </a:r>
          </a:p>
          <a:p>
            <a:pPr marL="171450" indent="-171450" algn="l">
              <a:buFont typeface="Arial" panose="020B0604020202020204" pitchFamily="34" charset="0"/>
              <a:buChar char="•"/>
            </a:pPr>
            <a:r>
              <a:rPr lang="en-GB" i="0" baseline="0" dirty="0"/>
              <a:t>Readiness to build relationship with adults which usually signals moving from level 1 to level 2</a:t>
            </a:r>
          </a:p>
          <a:p>
            <a:pPr marL="171450" indent="-171450" algn="l">
              <a:buFont typeface="Arial" panose="020B0604020202020204" pitchFamily="34" charset="0"/>
              <a:buChar char="•"/>
            </a:pPr>
            <a:r>
              <a:rPr lang="en-GB" i="0" baseline="0" dirty="0"/>
              <a:t>Readiness to disclose, which usually signals moving from level 2 to level 3</a:t>
            </a:r>
          </a:p>
          <a:p>
            <a:pPr marL="171450" indent="-171450" algn="l">
              <a:buFont typeface="Arial" panose="020B0604020202020204" pitchFamily="34" charset="0"/>
              <a:buChar char="•"/>
            </a:pPr>
            <a:r>
              <a:rPr lang="en-GB" i="0" baseline="0" dirty="0"/>
              <a:t>Cognitive threshold –The ability to think and reflect about their experiences – which usually signals moving from level 3 to level 4</a:t>
            </a:r>
            <a:endParaRPr lang="en-GB" i="0" dirty="0"/>
          </a:p>
          <a:p>
            <a:pPr algn="l"/>
            <a:endParaRPr lang="en-GB" i="0" dirty="0"/>
          </a:p>
          <a:p>
            <a:pPr algn="l"/>
            <a:r>
              <a:rPr lang="en-GB" i="0" dirty="0"/>
              <a:t>Reveal the arrows – of course for the purpose of the diagram we’d like to think that a young persons progress will be like the arrow on the left – but in reality it will be more like the scribble on the right! Young people will move backwards and forwards between the levels, and sometimes hover on the borders. In some cases, young people may appear to be at different levels in different areas of their lives. This isn’t a problem, because the model isn’t about boxing people in. Whatever it reveals can be useful for us in thinking about and planning support.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18</a:t>
            </a:fld>
            <a:endParaRPr lang="en-GB"/>
          </a:p>
        </p:txBody>
      </p:sp>
    </p:spTree>
    <p:extLst>
      <p:ext uri="{BB962C8B-B14F-4D97-AF65-F5344CB8AC3E}">
        <p14:creationId xmlns:p14="http://schemas.microsoft.com/office/powerpoint/2010/main" val="253907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everyone has a copy of the TRM</a:t>
            </a:r>
            <a:r>
              <a:rPr lang="en-GB" baseline="0" dirty="0"/>
              <a:t> triangle</a:t>
            </a:r>
            <a:r>
              <a:rPr lang="en-GB" dirty="0"/>
              <a:t> handout they can see. </a:t>
            </a:r>
          </a:p>
          <a:p>
            <a:endParaRPr lang="en-GB" dirty="0"/>
          </a:p>
          <a:p>
            <a:endParaRPr lang="en-GB" dirty="0"/>
          </a:p>
          <a:p>
            <a:r>
              <a:rPr lang="en-GB" dirty="0"/>
              <a:t>Talk briefly through the needs and interventions linked to each layer.  </a:t>
            </a:r>
          </a:p>
          <a:p>
            <a:endParaRPr lang="en-GB" dirty="0"/>
          </a:p>
          <a:p>
            <a:r>
              <a:rPr lang="en-GB" dirty="0"/>
              <a:t>Explain the importance of matching interventions to need:</a:t>
            </a:r>
          </a:p>
          <a:p>
            <a:r>
              <a:rPr lang="en-GB" b="1" dirty="0"/>
              <a:t> ‘ A good thing at the wrong time, is the wrong thing</a:t>
            </a:r>
            <a:r>
              <a:rPr lang="en-GB" dirty="0"/>
              <a:t>’ –  and it can even be a bad thing. A strength of the TRM model is that it enables professionals to reach consensus</a:t>
            </a:r>
            <a:r>
              <a:rPr lang="en-GB" baseline="0" dirty="0"/>
              <a:t> about what is the right intervention NOW, and helps avoid situations where unrealistic goals are set for young people. </a:t>
            </a:r>
            <a:endParaRPr lang="en-GB" dirty="0"/>
          </a:p>
          <a:p>
            <a:endParaRPr lang="en-GB" dirty="0"/>
          </a:p>
          <a:p>
            <a:r>
              <a:rPr lang="en-GB" dirty="0"/>
              <a:t>And the importance</a:t>
            </a:r>
            <a:r>
              <a:rPr lang="en-GB" baseline="0" dirty="0"/>
              <a:t> of</a:t>
            </a:r>
            <a:r>
              <a:rPr lang="en-GB" dirty="0"/>
              <a:t> sticking to an approach </a:t>
            </a:r>
            <a:r>
              <a:rPr lang="en-GB" b="1" dirty="0"/>
              <a:t>until progress is seen to the next stage</a:t>
            </a:r>
            <a:r>
              <a:rPr lang="en-GB" dirty="0"/>
              <a:t>. Too often we move ahead because we are impatient for change, not because the young person is ready.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19</a:t>
            </a:fld>
            <a:endParaRPr lang="en-GB"/>
          </a:p>
        </p:txBody>
      </p:sp>
    </p:spTree>
    <p:extLst>
      <p:ext uri="{BB962C8B-B14F-4D97-AF65-F5344CB8AC3E}">
        <p14:creationId xmlns:p14="http://schemas.microsoft.com/office/powerpoint/2010/main" val="422329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easy acronym to remember the lifesaving principles for working with people who have experienced trauma – particularly at the lower layers of the TRM triangle</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20</a:t>
            </a:fld>
            <a:endParaRPr lang="en-GB"/>
          </a:p>
        </p:txBody>
      </p:sp>
    </p:spTree>
    <p:extLst>
      <p:ext uri="{BB962C8B-B14F-4D97-AF65-F5344CB8AC3E}">
        <p14:creationId xmlns:p14="http://schemas.microsoft.com/office/powerpoint/2010/main" val="213587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the content of the session using the bullet points on the slide</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3</a:t>
            </a:fld>
            <a:endParaRPr lang="en-GB"/>
          </a:p>
        </p:txBody>
      </p:sp>
    </p:spTree>
    <p:extLst>
      <p:ext uri="{BB962C8B-B14F-4D97-AF65-F5344CB8AC3E}">
        <p14:creationId xmlns:p14="http://schemas.microsoft.com/office/powerpoint/2010/main" val="47013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understanding with the group – who has used a formulation approach in their work before? How did they find it? If the idea is new, go over the slide above which outlines key points in the process.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21</a:t>
            </a:fld>
            <a:endParaRPr lang="en-GB"/>
          </a:p>
        </p:txBody>
      </p:sp>
    </p:spTree>
    <p:extLst>
      <p:ext uri="{BB962C8B-B14F-4D97-AF65-F5344CB8AC3E}">
        <p14:creationId xmlns:p14="http://schemas.microsoft.com/office/powerpoint/2010/main" val="30375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22</a:t>
            </a:fld>
            <a:endParaRPr lang="en-GB"/>
          </a:p>
        </p:txBody>
      </p:sp>
    </p:spTree>
    <p:extLst>
      <p:ext uri="{BB962C8B-B14F-4D97-AF65-F5344CB8AC3E}">
        <p14:creationId xmlns:p14="http://schemas.microsoft.com/office/powerpoint/2010/main" val="387559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TRM can also be used without the aid of a psychologist as a tool to inform your own support planning. It works best when two or more people use it together. It is a helpful tool in case reviews, supervision or team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We’re going to try an exercise to see how you might use it in real life. If you are in a group who are all working with the same service users, you could use an existing case to discuss. If not, use the examples given</a:t>
            </a:r>
            <a:r>
              <a:rPr lang="en-GB" sz="1200" baseline="0" dirty="0"/>
              <a:t> (distribute TRM case studies handouts if needed)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Take feedback from each group – their answers to the questions on the slide, and any observations about the process of discussing the case.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23</a:t>
            </a:fld>
            <a:endParaRPr lang="en-GB"/>
          </a:p>
        </p:txBody>
      </p:sp>
    </p:spTree>
    <p:extLst>
      <p:ext uri="{BB962C8B-B14F-4D97-AF65-F5344CB8AC3E}">
        <p14:creationId xmlns:p14="http://schemas.microsoft.com/office/powerpoint/2010/main" val="3190910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to share their experience of challenges to multi agency working – you can record these on flip chart paper or just have them shouted out in the room. </a:t>
            </a:r>
          </a:p>
          <a:p>
            <a:endParaRPr lang="en-GB" dirty="0"/>
          </a:p>
          <a:p>
            <a:r>
              <a:rPr lang="en-GB" dirty="0"/>
              <a:t>Reveal some of the ways the TRM approach can help to support good multi agency working: </a:t>
            </a:r>
          </a:p>
          <a:p>
            <a:pPr marL="171450" indent="-171450">
              <a:buFont typeface="Arial" panose="020B0604020202020204" pitchFamily="34" charset="0"/>
              <a:buChar char="•"/>
            </a:pPr>
            <a:r>
              <a:rPr lang="en-GB" dirty="0"/>
              <a:t>Simple to share – the model is quick and easy to explain even to people who have not had the training</a:t>
            </a:r>
          </a:p>
          <a:p>
            <a:pPr marL="171450" indent="-171450">
              <a:buFont typeface="Arial" panose="020B0604020202020204" pitchFamily="34" charset="0"/>
              <a:buChar char="•"/>
            </a:pPr>
            <a:r>
              <a:rPr lang="en-GB" dirty="0"/>
              <a:t>Sequencing – so often agencies are doing similar work at the same time and this can be very confusing for the young person! Getting everyone to talk about what they are offering helps avoid this. It is really important that this is done in an atmosphere of trust so people don’t feel they have to be defensive about their work</a:t>
            </a:r>
          </a:p>
          <a:p>
            <a:pPr marL="171450" indent="-171450">
              <a:buFont typeface="Arial" panose="020B0604020202020204" pitchFamily="34" charset="0"/>
              <a:buChar char="•"/>
            </a:pPr>
            <a:r>
              <a:rPr lang="en-GB" dirty="0"/>
              <a:t>Misunderstanding what stage a young person is at or what can reasonably be expected of them is a common reason for support to fail. </a:t>
            </a:r>
          </a:p>
          <a:p>
            <a:pPr marL="171450" indent="-171450">
              <a:buFont typeface="Arial" panose="020B0604020202020204" pitchFamily="34" charset="0"/>
              <a:buChar char="•"/>
            </a:pPr>
            <a:r>
              <a:rPr lang="en-GB" dirty="0"/>
              <a:t>Case leading – doesn’t have to be the most senior or experienced person – the case lead is responsible for setting up the meeting, ensuring everyone knows what is expected of them, circulating actions and organising follow up communication or reviews</a:t>
            </a:r>
          </a:p>
        </p:txBody>
      </p:sp>
      <p:sp>
        <p:nvSpPr>
          <p:cNvPr id="4" name="Slide Number Placeholder 3"/>
          <p:cNvSpPr>
            <a:spLocks noGrp="1"/>
          </p:cNvSpPr>
          <p:nvPr>
            <p:ph type="sldNum" sz="quarter" idx="5"/>
          </p:nvPr>
        </p:nvSpPr>
        <p:spPr/>
        <p:txBody>
          <a:bodyPr/>
          <a:lstStyle/>
          <a:p>
            <a:fld id="{6925A7C9-C937-408C-8E3F-35A3D5B95C84}" type="slidenum">
              <a:rPr lang="en-GB" smtClean="0"/>
              <a:t>24</a:t>
            </a:fld>
            <a:endParaRPr lang="en-GB"/>
          </a:p>
        </p:txBody>
      </p:sp>
    </p:spTree>
    <p:extLst>
      <p:ext uri="{BB962C8B-B14F-4D97-AF65-F5344CB8AC3E}">
        <p14:creationId xmlns:p14="http://schemas.microsoft.com/office/powerpoint/2010/main" val="360834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feedback if time allows – it can be helpful for the room to hear different ideas about how this could be taken forward</a:t>
            </a:r>
          </a:p>
        </p:txBody>
      </p:sp>
      <p:sp>
        <p:nvSpPr>
          <p:cNvPr id="4" name="Slide Number Placeholder 3"/>
          <p:cNvSpPr>
            <a:spLocks noGrp="1"/>
          </p:cNvSpPr>
          <p:nvPr>
            <p:ph type="sldNum" sz="quarter" idx="5"/>
          </p:nvPr>
        </p:nvSpPr>
        <p:spPr/>
        <p:txBody>
          <a:bodyPr/>
          <a:lstStyle/>
          <a:p>
            <a:fld id="{6925A7C9-C937-408C-8E3F-35A3D5B95C84}" type="slidenum">
              <a:rPr lang="en-GB" smtClean="0"/>
              <a:t>25</a:t>
            </a:fld>
            <a:endParaRPr lang="en-GB"/>
          </a:p>
        </p:txBody>
      </p:sp>
    </p:spTree>
    <p:extLst>
      <p:ext uri="{BB962C8B-B14F-4D97-AF65-F5344CB8AC3E}">
        <p14:creationId xmlns:p14="http://schemas.microsoft.com/office/powerpoint/2010/main" val="396396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effectLst/>
                <a:latin typeface="Calibri" panose="020F0502020204030204" pitchFamily="34" charset="0"/>
                <a:ea typeface="+mn-ea"/>
                <a:cs typeface="Calibri" panose="020F0502020204030204" pitchFamily="34" charset="0"/>
              </a:rPr>
              <a:t>One of the first things </a:t>
            </a:r>
            <a:r>
              <a:rPr lang="en-GB" sz="1800" kern="1200" dirty="0">
                <a:solidFill>
                  <a:srgbClr val="000000"/>
                </a:solidFill>
                <a:effectLst/>
                <a:highlight>
                  <a:srgbClr val="FFFF00"/>
                </a:highlight>
                <a:latin typeface="Calibri" panose="020F0502020204030204" pitchFamily="34" charset="0"/>
                <a:ea typeface="+mn-ea"/>
                <a:cs typeface="Calibri" panose="020F0502020204030204" pitchFamily="34" charset="0"/>
              </a:rPr>
              <a:t>we learn</a:t>
            </a:r>
            <a:r>
              <a:rPr lang="en-GB" sz="1800" kern="1200" dirty="0">
                <a:solidFill>
                  <a:srgbClr val="000000"/>
                </a:solidFill>
                <a:effectLst/>
                <a:latin typeface="Calibri" panose="020F0502020204030204" pitchFamily="34" charset="0"/>
                <a:ea typeface="+mn-ea"/>
                <a:cs typeface="Calibri" panose="020F0502020204030204" pitchFamily="34" charset="0"/>
              </a:rPr>
              <a:t> when being trained in first aid is not to put oneself in danger. In a first aid situation, it would be easy to rush in without taking stock and become another casualty. Similarly with trauma, it is easy to react without thinking about the emotional and physical cost. Taking care of yourself is vital if you want to be able to care effectively for others.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200">
                <a:effectLst/>
                <a:latin typeface="Calibri" panose="020F0502020204030204" pitchFamily="34" charset="0"/>
                <a:ea typeface="+mn-ea"/>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25A7C9-C937-408C-8E3F-35A3D5B95C84}" type="slidenum">
              <a:rPr lang="en-GB" smtClean="0"/>
              <a:t>26</a:t>
            </a:fld>
            <a:endParaRPr lang="en-GB"/>
          </a:p>
        </p:txBody>
      </p:sp>
    </p:spTree>
    <p:extLst>
      <p:ext uri="{BB962C8B-B14F-4D97-AF65-F5344CB8AC3E}">
        <p14:creationId xmlns:p14="http://schemas.microsoft.com/office/powerpoint/2010/main" val="3328456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Copies of the TRM triangle schematic can be downloaded from the TRM academy site above (free but registration is required) You can also order poster sized versions and other </a:t>
            </a:r>
            <a:r>
              <a:rPr lang="en-GB"/>
              <a:t>associated resources </a:t>
            </a:r>
            <a:r>
              <a:rPr lang="en-GB" dirty="0"/>
              <a:t>from </a:t>
            </a:r>
            <a:r>
              <a:rPr lang="en-GB"/>
              <a:t>the same site. </a:t>
            </a:r>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27</a:t>
            </a:fld>
            <a:endParaRPr lang="en-GB"/>
          </a:p>
        </p:txBody>
      </p:sp>
    </p:spTree>
    <p:extLst>
      <p:ext uri="{BB962C8B-B14F-4D97-AF65-F5344CB8AC3E}">
        <p14:creationId xmlns:p14="http://schemas.microsoft.com/office/powerpoint/2010/main" val="214869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we are going to discuss today touches on sensitive areas. Everyone has their own history and experiences so please be aware if this subject is difficult for you, and take time out if you need to in order to feel safe.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4</a:t>
            </a:fld>
            <a:endParaRPr lang="en-GB"/>
          </a:p>
        </p:txBody>
      </p:sp>
    </p:spTree>
    <p:extLst>
      <p:ext uri="{BB962C8B-B14F-4D97-AF65-F5344CB8AC3E}">
        <p14:creationId xmlns:p14="http://schemas.microsoft.com/office/powerpoint/2010/main" val="264654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Ask the group: Does anyone know what this warning sign signifies? </a:t>
            </a:r>
          </a:p>
          <a:p>
            <a:endParaRPr lang="en-GB" baseline="0" dirty="0"/>
          </a:p>
          <a:p>
            <a:r>
              <a:rPr lang="en-GB" baseline="0" dirty="0"/>
              <a:t>This is the symbol for radiation warning. Like radiation, trauma can be completely invisible and have very harmful long term effects. Unlike radiation, there are ways for people to recover from the damage it does.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5</a:t>
            </a:fld>
            <a:endParaRPr lang="en-GB"/>
          </a:p>
        </p:txBody>
      </p:sp>
    </p:spTree>
    <p:extLst>
      <p:ext uri="{BB962C8B-B14F-4D97-AF65-F5344CB8AC3E}">
        <p14:creationId xmlns:p14="http://schemas.microsoft.com/office/powerpoint/2010/main" val="309253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group what they understand by trauma</a:t>
            </a:r>
            <a:r>
              <a:rPr lang="en-GB" dirty="0"/>
              <a:t>. This can be done most simply by having people call out their answers. You may choose to make a note of these on a flipchart if you want to capture them for reference. </a:t>
            </a:r>
          </a:p>
          <a:p>
            <a:endParaRPr lang="en-GB" dirty="0"/>
          </a:p>
          <a:p>
            <a:r>
              <a:rPr lang="en-GB" b="1" dirty="0"/>
              <a:t>Reveal the definition </a:t>
            </a:r>
            <a:r>
              <a:rPr lang="en-GB" dirty="0"/>
              <a:t>A standard dictionary definition reveals how complex the concept of trauma is. Trauma can be physical, emotional, or both. It can have physical , emotional and psychological consequences.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6</a:t>
            </a:fld>
            <a:endParaRPr lang="en-GB"/>
          </a:p>
        </p:txBody>
      </p:sp>
    </p:spTree>
    <p:extLst>
      <p:ext uri="{BB962C8B-B14F-4D97-AF65-F5344CB8AC3E}">
        <p14:creationId xmlns:p14="http://schemas.microsoft.com/office/powerpoint/2010/main" val="198180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dictionary mentions some things which might happen to people as a result of trauma. Ask the group in their experience, what might the effects of trauma be for people? </a:t>
            </a:r>
          </a:p>
          <a:p>
            <a:endParaRPr lang="en-GB" dirty="0"/>
          </a:p>
          <a:p>
            <a:r>
              <a:rPr lang="en-GB" b="1" dirty="0"/>
              <a:t>Reveal the answers  - </a:t>
            </a:r>
            <a:r>
              <a:rPr lang="en-GB" b="0" dirty="0"/>
              <a:t>we use these definitions to help us think about the way things affect us  - but in reality they are all interlinked. The effects of trauma are physical, emotional and mental and manifest in many different ways. Some of these can be observed more readily than others.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7</a:t>
            </a:fld>
            <a:endParaRPr lang="en-GB"/>
          </a:p>
        </p:txBody>
      </p:sp>
    </p:spTree>
    <p:extLst>
      <p:ext uri="{BB962C8B-B14F-4D97-AF65-F5344CB8AC3E}">
        <p14:creationId xmlns:p14="http://schemas.microsoft.com/office/powerpoint/2010/main" val="312553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rgbClr val="D5511A"/>
                </a:solidFill>
                <a:effectLst/>
                <a:highlight>
                  <a:srgbClr val="FFFF00"/>
                </a:highlight>
                <a:latin typeface="Franklin Gothic Demi Cond" panose="020B0706030402020204" pitchFamily="34" charset="0"/>
                <a:ea typeface="+mn-ea"/>
                <a:cs typeface="+mn-cs"/>
              </a:rPr>
              <a:t>Research reference</a:t>
            </a:r>
            <a:r>
              <a:rPr lang="en-GB" sz="1800" kern="1200" dirty="0">
                <a:solidFill>
                  <a:srgbClr val="D5511A"/>
                </a:solidFill>
                <a:effectLst/>
                <a:latin typeface="Franklin Gothic Demi Cond" panose="020B07060304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*https://acestoohigh.com/2015/02/17/nadine-burke-harris-how-childhood-trauma-affects-health-across-a-lifetime/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ACEs are types of trauma which occur in childhood. To help us think about them, they have been classified using the 3 categories shown above. This is not to suggest that other types of experience are not traumatic, or that trauma which occurs outside of childhood is less damaging.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dealing with trauma we should not attempt to make judgements about ‘how traumatic’ an experience might have been, or make comparisons between different people’s experiences. Every individual is different, and will experience things differently.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isn’t our job to diagnose trauma. We use the term ‘trauma informed’ because we want to encourage an awareness of the possibility that people who present with complex needs or</a:t>
            </a:r>
            <a:r>
              <a:rPr lang="en-GB" baseline="0" dirty="0"/>
              <a:t> challenging behaviour</a:t>
            </a:r>
            <a:r>
              <a:rPr lang="en-GB" dirty="0"/>
              <a:t> may have experienced trauma.</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8</a:t>
            </a:fld>
            <a:endParaRPr lang="en-GB"/>
          </a:p>
        </p:txBody>
      </p:sp>
    </p:spTree>
    <p:extLst>
      <p:ext uri="{BB962C8B-B14F-4D97-AF65-F5344CB8AC3E}">
        <p14:creationId xmlns:p14="http://schemas.microsoft.com/office/powerpoint/2010/main" val="341980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points above. </a:t>
            </a:r>
          </a:p>
          <a:p>
            <a:pPr marL="285750" indent="-285750">
              <a:lnSpc>
                <a:spcPct val="107000"/>
              </a:lnSpc>
              <a:spcAft>
                <a:spcPts val="800"/>
              </a:spcAft>
              <a:buFont typeface="Arial" panose="020B0604020202020204" pitchFamily="34" charset="0"/>
              <a:buChar char="•"/>
            </a:pPr>
            <a:r>
              <a:rPr lang="en-GB" sz="1800" kern="1200" dirty="0">
                <a:solidFill>
                  <a:srgbClr val="D5511A"/>
                </a:solidFill>
                <a:effectLst/>
                <a:latin typeface="Franklin Gothic Demi Cond" panose="020B0706030402020204" pitchFamily="34" charset="0"/>
                <a:ea typeface="+mn-ea"/>
                <a:cs typeface="+mn-cs"/>
              </a:rPr>
              <a:t>Maximising effectiveness of support – this is what the </a:t>
            </a:r>
            <a:r>
              <a:rPr lang="en-GB" sz="1800" kern="1200" dirty="0">
                <a:solidFill>
                  <a:srgbClr val="D5511A"/>
                </a:solidFill>
                <a:effectLst/>
                <a:highlight>
                  <a:srgbClr val="FFFF00"/>
                </a:highlight>
                <a:latin typeface="Franklin Gothic Demi Cond" panose="020B0706030402020204" pitchFamily="34" charset="0"/>
                <a:ea typeface="+mn-ea"/>
                <a:cs typeface="+mn-cs"/>
              </a:rPr>
              <a:t>Trauma Recovery Model</a:t>
            </a:r>
            <a:r>
              <a:rPr lang="en-GB" sz="1800" kern="1200" dirty="0">
                <a:solidFill>
                  <a:srgbClr val="D5511A"/>
                </a:solidFill>
                <a:effectLst/>
                <a:latin typeface="Franklin Gothic Demi Cond" panose="020B0706030402020204" pitchFamily="34" charset="0"/>
                <a:ea typeface="+mn-ea"/>
                <a:cs typeface="+mn-cs"/>
              </a:rPr>
              <a:t> can help us to do and we’ll look at that in </a:t>
            </a:r>
            <a:r>
              <a:rPr lang="en-GB" sz="1800" strike="sngStrike" kern="1200" dirty="0">
                <a:solidFill>
                  <a:srgbClr val="D5511A"/>
                </a:solidFill>
                <a:effectLst/>
                <a:highlight>
                  <a:srgbClr val="FFFF00"/>
                </a:highlight>
                <a:latin typeface="Franklin Gothic Demi Cond" panose="020B0706030402020204" pitchFamily="34" charset="0"/>
                <a:ea typeface="+mn-ea"/>
                <a:cs typeface="+mn-cs"/>
              </a:rPr>
              <a:t>much</a:t>
            </a:r>
            <a:r>
              <a:rPr lang="en-GB" sz="1800" kern="1200" dirty="0">
                <a:solidFill>
                  <a:srgbClr val="D5511A"/>
                </a:solidFill>
                <a:effectLst/>
                <a:latin typeface="Franklin Gothic Demi Cond" panose="020B0706030402020204" pitchFamily="34" charset="0"/>
                <a:ea typeface="+mn-ea"/>
                <a:cs typeface="+mn-cs"/>
              </a:rPr>
              <a:t> more detail </a:t>
            </a:r>
            <a:r>
              <a:rPr lang="en-GB" sz="1800" kern="1200" dirty="0">
                <a:solidFill>
                  <a:srgbClr val="D5511A"/>
                </a:solidFill>
                <a:effectLst/>
                <a:highlight>
                  <a:srgbClr val="FFFF00"/>
                </a:highlight>
                <a:latin typeface="Franklin Gothic Demi Cond" panose="020B0706030402020204" pitchFamily="34" charset="0"/>
                <a:ea typeface="+mn-ea"/>
                <a:cs typeface="+mn-cs"/>
              </a:rPr>
              <a:t>later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dirty="0"/>
              <a:t>If we don’t understand the effects of trauma, we may risk causing it. Assessment processes, support structures, can all be potentially traumatic to go through – as we begin to work in a trauma informed way we will want to review the way we do things to make it work better for people</a:t>
            </a:r>
          </a:p>
          <a:p>
            <a:pPr marL="171450" indent="-171450">
              <a:buFont typeface="Arial" panose="020B0604020202020204" pitchFamily="34" charset="0"/>
              <a:buChar char="•"/>
            </a:pPr>
            <a:r>
              <a:rPr lang="en-GB" dirty="0"/>
              <a:t>Advocating – some people will need specialist support we are not able to give. Often people who are challenging or complex are written off because they are hard to deal with. If we can overcome this and build relationship with them based on an understanding of their needs, we can become a gateway to them receiving the help they need from other services.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9</a:t>
            </a:fld>
            <a:endParaRPr lang="en-GB"/>
          </a:p>
        </p:txBody>
      </p:sp>
    </p:spTree>
    <p:extLst>
      <p:ext uri="{BB962C8B-B14F-4D97-AF65-F5344CB8AC3E}">
        <p14:creationId xmlns:p14="http://schemas.microsoft.com/office/powerpoint/2010/main" val="203713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Attachment is a complex subject and one on which lots of material has been written. Reduced to its simplest form, though, it is the way we learn from the adults around us. This learning begins even before birth, and our experiences in our earliest years are key to healthy development, even though we may not be able to recall these years as adults. </a:t>
            </a:r>
          </a:p>
          <a:p>
            <a:endParaRPr lang="en-GB" dirty="0"/>
          </a:p>
          <a:p>
            <a:r>
              <a:rPr lang="en-GB" dirty="0"/>
              <a:t>In our early years we learn whether quickly about whether the world is going to meet our needs or not – when we are hungry, are we fed? When we are cold, are we clothed? When we are distressed, are we comforted? Babies absorb their experiences as learning even though they cannot name them. </a:t>
            </a:r>
          </a:p>
          <a:p>
            <a:endParaRPr lang="en-GB" dirty="0"/>
          </a:p>
          <a:p>
            <a:r>
              <a:rPr lang="en-GB" dirty="0"/>
              <a:t>Attachment shapes whether we learn to view the world as essentially good or benign, or essentially hostile and threatening. </a:t>
            </a:r>
          </a:p>
          <a:p>
            <a:endParaRPr lang="en-GB" dirty="0"/>
          </a:p>
        </p:txBody>
      </p:sp>
      <p:sp>
        <p:nvSpPr>
          <p:cNvPr id="4" name="Slide Number Placeholder 3"/>
          <p:cNvSpPr>
            <a:spLocks noGrp="1"/>
          </p:cNvSpPr>
          <p:nvPr>
            <p:ph type="sldNum" sz="quarter" idx="5"/>
          </p:nvPr>
        </p:nvSpPr>
        <p:spPr/>
        <p:txBody>
          <a:bodyPr/>
          <a:lstStyle/>
          <a:p>
            <a:fld id="{6925A7C9-C937-408C-8E3F-35A3D5B95C84}" type="slidenum">
              <a:rPr lang="en-GB" smtClean="0"/>
              <a:t>10</a:t>
            </a:fld>
            <a:endParaRPr lang="en-GB"/>
          </a:p>
        </p:txBody>
      </p:sp>
    </p:spTree>
    <p:extLst>
      <p:ext uri="{BB962C8B-B14F-4D97-AF65-F5344CB8AC3E}">
        <p14:creationId xmlns:p14="http://schemas.microsoft.com/office/powerpoint/2010/main" val="504566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EC7167A-9BB8-4EF8-B2E8-E62E380D8229}"/>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10" name="Picture 9">
            <a:extLst>
              <a:ext uri="{FF2B5EF4-FFF2-40B4-BE49-F238E27FC236}">
                <a16:creationId xmlns:a16="http://schemas.microsoft.com/office/drawing/2014/main" id="{4B5803AA-25C0-4110-B8D0-4EB9E246B2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7318"/>
            <a:ext cx="987424" cy="2008060"/>
          </a:xfrm>
          <a:prstGeom prst="rect">
            <a:avLst/>
          </a:prstGeom>
        </p:spPr>
      </p:pic>
    </p:spTree>
    <p:extLst>
      <p:ext uri="{BB962C8B-B14F-4D97-AF65-F5344CB8AC3E}">
        <p14:creationId xmlns:p14="http://schemas.microsoft.com/office/powerpoint/2010/main" val="8587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EC45C2-E39D-4F7B-AF9A-41FDFEBAF560}"/>
              </a:ext>
            </a:extLst>
          </p:cNvPr>
          <p:cNvSpPr txBox="1"/>
          <p:nvPr userDrawn="1"/>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8" name="Picture 7">
            <a:extLst>
              <a:ext uri="{FF2B5EF4-FFF2-40B4-BE49-F238E27FC236}">
                <a16:creationId xmlns:a16="http://schemas.microsoft.com/office/drawing/2014/main" id="{6018A075-C284-455C-92BE-FB15AF0E59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Tree>
    <p:extLst>
      <p:ext uri="{BB962C8B-B14F-4D97-AF65-F5344CB8AC3E}">
        <p14:creationId xmlns:p14="http://schemas.microsoft.com/office/powerpoint/2010/main" val="761771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462333"/>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enquiries@1625ip.co.uk" TargetMode="External"/><Relationship Id="rId5" Type="http://schemas.openxmlformats.org/officeDocument/2006/relationships/hyperlink" Target="http://www.informingfutures.co.uk/"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3" y="765661"/>
            <a:ext cx="80565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YOUNG PEOPLE IN THE LEAD TRAINING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714214"/>
            <a:ext cx="7071337" cy="338554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1: Facts About Care &amp; Custody</a:t>
            </a:r>
          </a:p>
          <a:p>
            <a:pPr marL="457200" indent="-457200">
              <a:spcAft>
                <a:spcPts val="1200"/>
              </a:spcAft>
              <a:buFont typeface="Arial" panose="020B0604020202020204" pitchFamily="34" charset="0"/>
              <a:buChar char="•"/>
            </a:pPr>
            <a:r>
              <a:rPr lang="en-GB" dirty="0">
                <a:solidFill>
                  <a:srgbClr val="F69F19"/>
                </a:solidFill>
                <a:latin typeface="Arial" panose="020B0604020202020204" pitchFamily="34" charset="0"/>
                <a:cs typeface="Arial" panose="020B0604020202020204" pitchFamily="34" charset="0"/>
              </a:rPr>
              <a:t>Module 2: Trauma Informed Working</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3: Building Relationships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4: Developing Independence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5: Spaces &amp; Places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6: Boundaries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7: Consultation &amp; Participation</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Module 8: Staff Wellbeing</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4" y="1869796"/>
            <a:ext cx="539014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69F19"/>
                </a:solidFill>
                <a:effectLst/>
                <a:uLnTx/>
                <a:uFillTx/>
                <a:latin typeface="Arial" panose="020B0604020202020204" pitchFamily="34" charset="0"/>
                <a:ea typeface="+mn-ea"/>
                <a:cs typeface="Arial" panose="020B0604020202020204" pitchFamily="34" charset="0"/>
              </a:rPr>
              <a:t>Modules available in this series:</a:t>
            </a:r>
          </a:p>
        </p:txBody>
      </p:sp>
    </p:spTree>
    <p:extLst>
      <p:ext uri="{BB962C8B-B14F-4D97-AF65-F5344CB8AC3E}">
        <p14:creationId xmlns:p14="http://schemas.microsoft.com/office/powerpoint/2010/main" val="5358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437171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ATTACHMENT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3092197"/>
            <a:ext cx="5390149" cy="320087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Attachment begins even before birth</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Babies &amp; children form attachments with more than one adult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Attachment to the primary caregiver is very important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Attachment is about everything we do to connect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Through attachment, we learn how to view ourselves and the world around us</a:t>
            </a:r>
          </a:p>
        </p:txBody>
      </p:sp>
      <p:sp>
        <p:nvSpPr>
          <p:cNvPr id="5" name="TextBox 4">
            <a:extLst>
              <a:ext uri="{FF2B5EF4-FFF2-40B4-BE49-F238E27FC236}">
                <a16:creationId xmlns:a16="http://schemas.microsoft.com/office/drawing/2014/main" id="{D9C66A4C-1ABC-42CF-8953-B2B55D250B15}"/>
              </a:ext>
            </a:extLst>
          </p:cNvPr>
          <p:cNvSpPr txBox="1"/>
          <p:nvPr/>
        </p:nvSpPr>
        <p:spPr>
          <a:xfrm>
            <a:off x="2499953" y="1869796"/>
            <a:ext cx="6697055" cy="1031051"/>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“Attachment is a small person learning how to be a person from a big person”</a:t>
            </a:r>
          </a:p>
          <a:p>
            <a:pPr>
              <a:spcBef>
                <a:spcPts val="600"/>
              </a:spcBef>
            </a:pPr>
            <a:r>
              <a:rPr lang="en-GB" sz="1200" dirty="0">
                <a:solidFill>
                  <a:srgbClr val="F69F19"/>
                </a:solidFill>
                <a:latin typeface="Arial" panose="020B0604020202020204" pitchFamily="34" charset="0"/>
                <a:cs typeface="Arial" panose="020B0604020202020204" pitchFamily="34" charset="0"/>
              </a:rPr>
              <a:t>Jonny Matthew, Trauma Recovery Model co-creator </a:t>
            </a:r>
          </a:p>
        </p:txBody>
      </p:sp>
      <p:pic>
        <p:nvPicPr>
          <p:cNvPr id="7" name="Picture 6" descr="A picture containing drawing&#10;&#10;Description automatically generated">
            <a:extLst>
              <a:ext uri="{FF2B5EF4-FFF2-40B4-BE49-F238E27FC236}">
                <a16:creationId xmlns:a16="http://schemas.microsoft.com/office/drawing/2014/main" id="{DC05AFB5-005B-49EA-8D9F-57F7C57E7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476" y="3171709"/>
            <a:ext cx="2050455" cy="3200876"/>
          </a:xfrm>
          <a:prstGeom prst="rect">
            <a:avLst/>
          </a:prstGeom>
        </p:spPr>
      </p:pic>
    </p:spTree>
    <p:extLst>
      <p:ext uri="{BB962C8B-B14F-4D97-AF65-F5344CB8AC3E}">
        <p14:creationId xmlns:p14="http://schemas.microsoft.com/office/powerpoint/2010/main" val="561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99904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DOES POOR ATTACHMENT LOOK LIKE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4C7ECB89-97DC-49C7-9DF1-FD3EAE89F5E1}"/>
              </a:ext>
            </a:extLst>
          </p:cNvPr>
          <p:cNvSpPr txBox="1"/>
          <p:nvPr/>
        </p:nvSpPr>
        <p:spPr>
          <a:xfrm>
            <a:off x="2499953" y="1869796"/>
            <a:ext cx="6697055" cy="1646605"/>
          </a:xfrm>
          <a:prstGeom prst="rect">
            <a:avLst/>
          </a:prstGeom>
          <a:noFill/>
        </p:spPr>
        <p:txBody>
          <a:bodyPr wrap="square" rtlCol="0">
            <a:spAutoFit/>
          </a:bodyPr>
          <a:lstStyle/>
          <a:p>
            <a:pPr>
              <a:spcBef>
                <a:spcPts val="600"/>
              </a:spcBef>
            </a:pPr>
            <a:r>
              <a:rPr lang="en-GB" sz="2400" dirty="0">
                <a:solidFill>
                  <a:srgbClr val="F69F19"/>
                </a:solidFill>
                <a:latin typeface="Arial" panose="020B0604020202020204" pitchFamily="34" charset="0"/>
                <a:cs typeface="Arial" panose="020B0604020202020204" pitchFamily="34" charset="0"/>
              </a:rPr>
              <a:t>“</a:t>
            </a:r>
            <a:r>
              <a:rPr lang="en-GB" sz="2400" i="1" dirty="0">
                <a:solidFill>
                  <a:srgbClr val="F69F19"/>
                </a:solidFill>
                <a:latin typeface="Arial" panose="020B0604020202020204" pitchFamily="34" charset="0"/>
                <a:cs typeface="Arial" panose="020B0604020202020204" pitchFamily="34" charset="0"/>
              </a:rPr>
              <a:t>The majority of relationships, with the significant adults in their lives, that should have been positive, nurturing, have been negative”</a:t>
            </a:r>
          </a:p>
          <a:p>
            <a:pPr>
              <a:spcBef>
                <a:spcPts val="600"/>
              </a:spcBef>
            </a:pPr>
            <a:r>
              <a:rPr lang="en-GB" sz="2400" dirty="0">
                <a:solidFill>
                  <a:srgbClr val="F69F19"/>
                </a:solidFill>
                <a:latin typeface="Arial" panose="020B0604020202020204" pitchFamily="34" charset="0"/>
                <a:cs typeface="Arial" panose="020B0604020202020204" pitchFamily="34" charset="0"/>
              </a:rPr>
              <a:t>Andrew, YOT worker </a:t>
            </a:r>
          </a:p>
        </p:txBody>
      </p:sp>
      <p:pic>
        <p:nvPicPr>
          <p:cNvPr id="6" name="Picture 5">
            <a:extLst>
              <a:ext uri="{FF2B5EF4-FFF2-40B4-BE49-F238E27FC236}">
                <a16:creationId xmlns:a16="http://schemas.microsoft.com/office/drawing/2014/main" id="{3D42FAB3-B89B-44A5-9D37-91444D6F759A}"/>
              </a:ext>
            </a:extLst>
          </p:cNvPr>
          <p:cNvPicPr>
            <a:picLocks noChangeAspect="1"/>
          </p:cNvPicPr>
          <p:nvPr/>
        </p:nvPicPr>
        <p:blipFill rotWithShape="1">
          <a:blip r:embed="rId3"/>
          <a:srcRect l="13981" t="13561" r="48050" b="36311"/>
          <a:stretch/>
        </p:blipFill>
        <p:spPr>
          <a:xfrm>
            <a:off x="7559040" y="3363899"/>
            <a:ext cx="3784624" cy="2810637"/>
          </a:xfrm>
          <a:prstGeom prst="rect">
            <a:avLst/>
          </a:prstGeom>
        </p:spPr>
      </p:pic>
    </p:spTree>
    <p:extLst>
      <p:ext uri="{BB962C8B-B14F-4D97-AF65-F5344CB8AC3E}">
        <p14:creationId xmlns:p14="http://schemas.microsoft.com/office/powerpoint/2010/main" val="180043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18630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THE ‘FIGHT OR FLIGHT’ RESPONSE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3156F008-200D-4391-BF73-99A5382580A8}"/>
              </a:ext>
            </a:extLst>
          </p:cNvPr>
          <p:cNvSpPr txBox="1"/>
          <p:nvPr/>
        </p:nvSpPr>
        <p:spPr>
          <a:xfrm>
            <a:off x="2493938" y="4363627"/>
            <a:ext cx="1926105" cy="738664"/>
          </a:xfrm>
          <a:prstGeom prst="rect">
            <a:avLst/>
          </a:prstGeom>
          <a:noFill/>
        </p:spPr>
        <p:txBody>
          <a:bodyPr wrap="none" rtlCol="0">
            <a:spAutoFit/>
          </a:bodyPr>
          <a:lstStyle/>
          <a:p>
            <a:r>
              <a:rPr lang="en-GB" sz="4200" dirty="0">
                <a:solidFill>
                  <a:srgbClr val="C00000"/>
                </a:solidFill>
                <a:latin typeface="Franklin Gothic Demi Cond" panose="020B0706030402020204" pitchFamily="34" charset="0"/>
              </a:rPr>
              <a:t>DANGER</a:t>
            </a:r>
          </a:p>
        </p:txBody>
      </p:sp>
      <p:pic>
        <p:nvPicPr>
          <p:cNvPr id="8" name="Picture 7" descr="A picture containing drawing&#10;&#10;Description automatically generated">
            <a:extLst>
              <a:ext uri="{FF2B5EF4-FFF2-40B4-BE49-F238E27FC236}">
                <a16:creationId xmlns:a16="http://schemas.microsoft.com/office/drawing/2014/main" id="{01C49F49-DA1F-4B2B-A140-3F126DFD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461" y="3591339"/>
            <a:ext cx="933166" cy="2205037"/>
          </a:xfrm>
          <a:prstGeom prst="rect">
            <a:avLst/>
          </a:prstGeom>
        </p:spPr>
      </p:pic>
      <p:sp>
        <p:nvSpPr>
          <p:cNvPr id="9" name="TextBox 8">
            <a:extLst>
              <a:ext uri="{FF2B5EF4-FFF2-40B4-BE49-F238E27FC236}">
                <a16:creationId xmlns:a16="http://schemas.microsoft.com/office/drawing/2014/main" id="{46F9574C-2A06-44CA-AF6A-1FD63EBB3CB2}"/>
              </a:ext>
            </a:extLst>
          </p:cNvPr>
          <p:cNvSpPr txBox="1"/>
          <p:nvPr/>
        </p:nvSpPr>
        <p:spPr>
          <a:xfrm>
            <a:off x="5908342" y="2302705"/>
            <a:ext cx="1249060" cy="738664"/>
          </a:xfrm>
          <a:prstGeom prst="rect">
            <a:avLst/>
          </a:prstGeom>
          <a:noFill/>
        </p:spPr>
        <p:txBody>
          <a:bodyPr wrap="none" rtlCol="0">
            <a:spAutoFit/>
          </a:bodyPr>
          <a:lstStyle/>
          <a:p>
            <a:r>
              <a:rPr lang="en-GB" sz="4200" dirty="0">
                <a:solidFill>
                  <a:srgbClr val="F69F19"/>
                </a:solidFill>
                <a:latin typeface="Franklin Gothic Demi Cond" panose="020B0706030402020204" pitchFamily="34" charset="0"/>
              </a:rPr>
              <a:t>FEAR</a:t>
            </a:r>
          </a:p>
        </p:txBody>
      </p:sp>
      <p:sp>
        <p:nvSpPr>
          <p:cNvPr id="10" name="TextBox 9">
            <a:extLst>
              <a:ext uri="{FF2B5EF4-FFF2-40B4-BE49-F238E27FC236}">
                <a16:creationId xmlns:a16="http://schemas.microsoft.com/office/drawing/2014/main" id="{08B91787-B28A-4FE8-87FC-B953A9DBE216}"/>
              </a:ext>
            </a:extLst>
          </p:cNvPr>
          <p:cNvSpPr txBox="1"/>
          <p:nvPr/>
        </p:nvSpPr>
        <p:spPr>
          <a:xfrm>
            <a:off x="8534816" y="4363627"/>
            <a:ext cx="1718676" cy="738664"/>
          </a:xfrm>
          <a:prstGeom prst="rect">
            <a:avLst/>
          </a:prstGeom>
          <a:noFill/>
        </p:spPr>
        <p:txBody>
          <a:bodyPr wrap="none" rtlCol="0">
            <a:spAutoFit/>
          </a:bodyPr>
          <a:lstStyle/>
          <a:p>
            <a:r>
              <a:rPr lang="en-GB" sz="4200" dirty="0">
                <a:solidFill>
                  <a:schemeClr val="accent6">
                    <a:lumMod val="75000"/>
                  </a:schemeClr>
                </a:solidFill>
                <a:latin typeface="Franklin Gothic Demi Cond" panose="020B0706030402020204" pitchFamily="34" charset="0"/>
              </a:rPr>
              <a:t>SAFETY</a:t>
            </a:r>
          </a:p>
        </p:txBody>
      </p:sp>
      <p:pic>
        <p:nvPicPr>
          <p:cNvPr id="12" name="Picture 11" descr="A close up of a card&#10;&#10;Description automatically generated">
            <a:extLst>
              <a:ext uri="{FF2B5EF4-FFF2-40B4-BE49-F238E27FC236}">
                <a16:creationId xmlns:a16="http://schemas.microsoft.com/office/drawing/2014/main" id="{F8161F47-6BCA-4FBE-89B0-44EC7FD28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926" y="4388010"/>
            <a:ext cx="1216317" cy="791196"/>
          </a:xfrm>
          <a:prstGeom prst="rect">
            <a:avLst/>
          </a:prstGeom>
        </p:spPr>
      </p:pic>
    </p:spTree>
    <p:extLst>
      <p:ext uri="{BB962C8B-B14F-4D97-AF65-F5344CB8AC3E}">
        <p14:creationId xmlns:p14="http://schemas.microsoft.com/office/powerpoint/2010/main" val="17940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67206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WHEN ‘FIGHT OR FLIGHT’ FAILS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3156F008-200D-4391-BF73-99A5382580A8}"/>
              </a:ext>
            </a:extLst>
          </p:cNvPr>
          <p:cNvSpPr txBox="1"/>
          <p:nvPr/>
        </p:nvSpPr>
        <p:spPr>
          <a:xfrm>
            <a:off x="2493938" y="4363627"/>
            <a:ext cx="1926105" cy="738664"/>
          </a:xfrm>
          <a:prstGeom prst="rect">
            <a:avLst/>
          </a:prstGeom>
          <a:noFill/>
        </p:spPr>
        <p:txBody>
          <a:bodyPr wrap="none" rtlCol="0">
            <a:spAutoFit/>
          </a:bodyPr>
          <a:lstStyle/>
          <a:p>
            <a:r>
              <a:rPr lang="en-GB" sz="4200" dirty="0">
                <a:solidFill>
                  <a:srgbClr val="C00000"/>
                </a:solidFill>
                <a:latin typeface="Franklin Gothic Demi Cond" panose="020B0706030402020204" pitchFamily="34" charset="0"/>
              </a:rPr>
              <a:t>DANGER</a:t>
            </a:r>
          </a:p>
        </p:txBody>
      </p:sp>
      <p:pic>
        <p:nvPicPr>
          <p:cNvPr id="8" name="Picture 7" descr="A picture containing drawing&#10;&#10;Description automatically generated">
            <a:extLst>
              <a:ext uri="{FF2B5EF4-FFF2-40B4-BE49-F238E27FC236}">
                <a16:creationId xmlns:a16="http://schemas.microsoft.com/office/drawing/2014/main" id="{01C49F49-DA1F-4B2B-A140-3F126DFD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461" y="3591339"/>
            <a:ext cx="933166" cy="2205037"/>
          </a:xfrm>
          <a:prstGeom prst="rect">
            <a:avLst/>
          </a:prstGeom>
        </p:spPr>
      </p:pic>
      <p:sp>
        <p:nvSpPr>
          <p:cNvPr id="9" name="TextBox 8">
            <a:extLst>
              <a:ext uri="{FF2B5EF4-FFF2-40B4-BE49-F238E27FC236}">
                <a16:creationId xmlns:a16="http://schemas.microsoft.com/office/drawing/2014/main" id="{46F9574C-2A06-44CA-AF6A-1FD63EBB3CB2}"/>
              </a:ext>
            </a:extLst>
          </p:cNvPr>
          <p:cNvSpPr txBox="1"/>
          <p:nvPr/>
        </p:nvSpPr>
        <p:spPr>
          <a:xfrm>
            <a:off x="5835120" y="2539083"/>
            <a:ext cx="1249060" cy="738664"/>
          </a:xfrm>
          <a:prstGeom prst="rect">
            <a:avLst/>
          </a:prstGeom>
          <a:noFill/>
        </p:spPr>
        <p:txBody>
          <a:bodyPr wrap="none" rtlCol="0">
            <a:spAutoFit/>
          </a:bodyPr>
          <a:lstStyle/>
          <a:p>
            <a:pPr algn="ctr"/>
            <a:r>
              <a:rPr lang="en-GB" sz="4200" dirty="0">
                <a:solidFill>
                  <a:srgbClr val="F69F19"/>
                </a:solidFill>
                <a:latin typeface="Franklin Gothic Demi Cond" panose="020B0706030402020204" pitchFamily="34" charset="0"/>
              </a:rPr>
              <a:t>FEAR</a:t>
            </a:r>
          </a:p>
        </p:txBody>
      </p:sp>
      <p:sp>
        <p:nvSpPr>
          <p:cNvPr id="10" name="TextBox 9">
            <a:extLst>
              <a:ext uri="{FF2B5EF4-FFF2-40B4-BE49-F238E27FC236}">
                <a16:creationId xmlns:a16="http://schemas.microsoft.com/office/drawing/2014/main" id="{08B91787-B28A-4FE8-87FC-B953A9DBE216}"/>
              </a:ext>
            </a:extLst>
          </p:cNvPr>
          <p:cNvSpPr txBox="1"/>
          <p:nvPr/>
        </p:nvSpPr>
        <p:spPr>
          <a:xfrm>
            <a:off x="2493938" y="3540318"/>
            <a:ext cx="1718676" cy="738664"/>
          </a:xfrm>
          <a:prstGeom prst="rect">
            <a:avLst/>
          </a:prstGeom>
          <a:noFill/>
        </p:spPr>
        <p:txBody>
          <a:bodyPr wrap="none" rtlCol="0">
            <a:spAutoFit/>
          </a:bodyPr>
          <a:lstStyle/>
          <a:p>
            <a:r>
              <a:rPr lang="en-GB" sz="4200" dirty="0">
                <a:solidFill>
                  <a:schemeClr val="accent6">
                    <a:lumMod val="75000"/>
                  </a:schemeClr>
                </a:solidFill>
                <a:latin typeface="Franklin Gothic Demi Cond" panose="020B0706030402020204" pitchFamily="34" charset="0"/>
              </a:rPr>
              <a:t>SAFETY</a:t>
            </a:r>
          </a:p>
        </p:txBody>
      </p:sp>
      <p:pic>
        <p:nvPicPr>
          <p:cNvPr id="12" name="Picture 11" descr="A close up of a card&#10;&#10;Description automatically generated">
            <a:extLst>
              <a:ext uri="{FF2B5EF4-FFF2-40B4-BE49-F238E27FC236}">
                <a16:creationId xmlns:a16="http://schemas.microsoft.com/office/drawing/2014/main" id="{F8161F47-6BCA-4FBE-89B0-44EC7FD28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926" y="4388010"/>
            <a:ext cx="1216317" cy="791196"/>
          </a:xfrm>
          <a:prstGeom prst="rect">
            <a:avLst/>
          </a:prstGeom>
        </p:spPr>
      </p:pic>
      <p:pic>
        <p:nvPicPr>
          <p:cNvPr id="11" name="Picture 10" descr="A close up of a card&#10;&#10;Description automatically generated">
            <a:extLst>
              <a:ext uri="{FF2B5EF4-FFF2-40B4-BE49-F238E27FC236}">
                <a16:creationId xmlns:a16="http://schemas.microsoft.com/office/drawing/2014/main" id="{06F3243D-7B6C-443D-8022-1532E0744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429845" y="4388010"/>
            <a:ext cx="1216317" cy="791196"/>
          </a:xfrm>
          <a:prstGeom prst="rect">
            <a:avLst/>
          </a:prstGeom>
        </p:spPr>
      </p:pic>
      <p:sp>
        <p:nvSpPr>
          <p:cNvPr id="4" name="TextBox 3">
            <a:extLst>
              <a:ext uri="{FF2B5EF4-FFF2-40B4-BE49-F238E27FC236}">
                <a16:creationId xmlns:a16="http://schemas.microsoft.com/office/drawing/2014/main" id="{ABD9C2F9-4793-417A-B9B2-D81CCBB2C8A0}"/>
              </a:ext>
            </a:extLst>
          </p:cNvPr>
          <p:cNvSpPr txBox="1"/>
          <p:nvPr/>
        </p:nvSpPr>
        <p:spPr>
          <a:xfrm>
            <a:off x="5511210" y="1779813"/>
            <a:ext cx="2272874" cy="738664"/>
          </a:xfrm>
          <a:prstGeom prst="rect">
            <a:avLst/>
          </a:prstGeom>
          <a:noFill/>
        </p:spPr>
        <p:txBody>
          <a:bodyPr wrap="square" rtlCol="0">
            <a:spAutoFit/>
          </a:bodyPr>
          <a:lstStyle/>
          <a:p>
            <a:r>
              <a:rPr lang="en-GB" sz="4200" dirty="0">
                <a:solidFill>
                  <a:srgbClr val="F69F19"/>
                </a:solidFill>
                <a:latin typeface="Franklin Gothic Demi Cond" panose="020B0706030402020204" pitchFamily="34" charset="0"/>
              </a:rPr>
              <a:t>CONFLICT</a:t>
            </a:r>
            <a:endParaRPr lang="en-GB" sz="4200" dirty="0"/>
          </a:p>
        </p:txBody>
      </p:sp>
      <p:sp>
        <p:nvSpPr>
          <p:cNvPr id="5" name="TextBox 4">
            <a:extLst>
              <a:ext uri="{FF2B5EF4-FFF2-40B4-BE49-F238E27FC236}">
                <a16:creationId xmlns:a16="http://schemas.microsoft.com/office/drawing/2014/main" id="{BB35FC95-17DD-4B95-B44F-D6BB57577F09}"/>
              </a:ext>
            </a:extLst>
          </p:cNvPr>
          <p:cNvSpPr txBox="1"/>
          <p:nvPr/>
        </p:nvSpPr>
        <p:spPr>
          <a:xfrm>
            <a:off x="7303351" y="3540318"/>
            <a:ext cx="673940" cy="1015663"/>
          </a:xfrm>
          <a:prstGeom prst="rect">
            <a:avLst/>
          </a:prstGeom>
          <a:noFill/>
        </p:spPr>
        <p:txBody>
          <a:bodyPr wrap="square" rtlCol="0">
            <a:spAutoFit/>
          </a:bodyPr>
          <a:lstStyle/>
          <a:p>
            <a:r>
              <a:rPr lang="en-GB" sz="6000" dirty="0">
                <a:solidFill>
                  <a:srgbClr val="FFC000"/>
                </a:solidFill>
                <a:latin typeface="Franklin Gothic Demi" panose="020B0703020102020204" pitchFamily="34" charset="0"/>
              </a:rPr>
              <a:t>?</a:t>
            </a:r>
          </a:p>
        </p:txBody>
      </p:sp>
      <p:sp>
        <p:nvSpPr>
          <p:cNvPr id="13" name="TextBox 12">
            <a:extLst>
              <a:ext uri="{FF2B5EF4-FFF2-40B4-BE49-F238E27FC236}">
                <a16:creationId xmlns:a16="http://schemas.microsoft.com/office/drawing/2014/main" id="{F966D53F-D2FD-48BA-80D4-CAD47EF15AB7}"/>
              </a:ext>
            </a:extLst>
          </p:cNvPr>
          <p:cNvSpPr txBox="1"/>
          <p:nvPr/>
        </p:nvSpPr>
        <p:spPr>
          <a:xfrm>
            <a:off x="4972222" y="3540318"/>
            <a:ext cx="673940" cy="1015663"/>
          </a:xfrm>
          <a:prstGeom prst="rect">
            <a:avLst/>
          </a:prstGeom>
          <a:noFill/>
        </p:spPr>
        <p:txBody>
          <a:bodyPr wrap="square" rtlCol="0">
            <a:spAutoFit/>
          </a:bodyPr>
          <a:lstStyle/>
          <a:p>
            <a:r>
              <a:rPr lang="en-GB" sz="6000" dirty="0">
                <a:solidFill>
                  <a:srgbClr val="FFC000"/>
                </a:solidFill>
                <a:latin typeface="Franklin Gothic Demi" panose="020B0703020102020204" pitchFamily="34" charset="0"/>
              </a:rPr>
              <a:t>?</a:t>
            </a:r>
          </a:p>
        </p:txBody>
      </p:sp>
    </p:spTree>
    <p:extLst>
      <p:ext uri="{BB962C8B-B14F-4D97-AF65-F5344CB8AC3E}">
        <p14:creationId xmlns:p14="http://schemas.microsoft.com/office/powerpoint/2010/main" val="17131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92043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THE EFFECTS OF TRAUMA ON DEVELOPMENT</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2442637"/>
            <a:ext cx="5390149" cy="317009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Physical Health</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Cognition</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Emotions</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Relationships</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Mental Health</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Behaviour</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Brain Development</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8" y="1869796"/>
            <a:ext cx="2791676"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Trauma impacts on:</a:t>
            </a:r>
            <a:endParaRPr lang="en-GB" sz="1200" dirty="0">
              <a:solidFill>
                <a:srgbClr val="F69F19"/>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E816464-8126-47A6-8C3F-82D9E42EA18F}"/>
              </a:ext>
            </a:extLst>
          </p:cNvPr>
          <p:cNvSpPr txBox="1"/>
          <p:nvPr/>
        </p:nvSpPr>
        <p:spPr>
          <a:xfrm>
            <a:off x="6067597" y="1869795"/>
            <a:ext cx="5287334"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By the time teenage years are reached:</a:t>
            </a:r>
            <a:endParaRPr lang="en-GB" sz="1200" dirty="0">
              <a:solidFill>
                <a:srgbClr val="F69F19"/>
              </a:solidFill>
              <a:latin typeface="Arial" panose="020B0604020202020204" pitchFamily="34" charset="0"/>
              <a:cs typeface="Arial" panose="020B0604020202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660BF487-B959-4284-83C2-DA2F55C9B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641" y="2381633"/>
            <a:ext cx="5944262" cy="3161439"/>
          </a:xfrm>
          <a:prstGeom prst="rect">
            <a:avLst/>
          </a:prstGeom>
        </p:spPr>
      </p:pic>
      <p:sp>
        <p:nvSpPr>
          <p:cNvPr id="10" name="TextBox 9">
            <a:extLst>
              <a:ext uri="{FF2B5EF4-FFF2-40B4-BE49-F238E27FC236}">
                <a16:creationId xmlns:a16="http://schemas.microsoft.com/office/drawing/2014/main" id="{F615867C-AE82-4F1C-9A6D-63D23A08ACD8}"/>
              </a:ext>
            </a:extLst>
          </p:cNvPr>
          <p:cNvSpPr txBox="1"/>
          <p:nvPr/>
        </p:nvSpPr>
        <p:spPr>
          <a:xfrm>
            <a:off x="8659770" y="2858351"/>
            <a:ext cx="2482133" cy="1569660"/>
          </a:xfrm>
          <a:prstGeom prst="rect">
            <a:avLst/>
          </a:prstGeom>
          <a:noFill/>
        </p:spPr>
        <p:txBody>
          <a:bodyPr wrap="square" rtlCol="0">
            <a:spAutoFit/>
          </a:bodyPr>
          <a:lstStyle/>
          <a:p>
            <a:r>
              <a:rPr lang="en-GB" sz="2400" dirty="0">
                <a:solidFill>
                  <a:schemeClr val="bg1"/>
                </a:solidFill>
              </a:rPr>
              <a:t>Developmental age may be very different from physical age</a:t>
            </a:r>
          </a:p>
        </p:txBody>
      </p:sp>
      <p:sp>
        <p:nvSpPr>
          <p:cNvPr id="11" name="TextBox 10">
            <a:extLst>
              <a:ext uri="{FF2B5EF4-FFF2-40B4-BE49-F238E27FC236}">
                <a16:creationId xmlns:a16="http://schemas.microsoft.com/office/drawing/2014/main" id="{56F6DE6C-37A2-493C-97E2-C773E05E424A}"/>
              </a:ext>
            </a:extLst>
          </p:cNvPr>
          <p:cNvSpPr txBox="1"/>
          <p:nvPr/>
        </p:nvSpPr>
        <p:spPr>
          <a:xfrm>
            <a:off x="2507190" y="5874370"/>
            <a:ext cx="4472699" cy="430887"/>
          </a:xfrm>
          <a:prstGeom prst="rect">
            <a:avLst/>
          </a:prstGeom>
          <a:noFill/>
        </p:spPr>
        <p:txBody>
          <a:bodyPr wrap="none" rtlCol="0">
            <a:spAutoFit/>
          </a:bodyPr>
          <a:lstStyle/>
          <a:p>
            <a:r>
              <a:rPr lang="en-GB" sz="2200" b="1" dirty="0">
                <a:solidFill>
                  <a:srgbClr val="7D7875"/>
                </a:solidFill>
                <a:latin typeface="Arial" panose="020B0604020202020204" pitchFamily="34" charset="0"/>
                <a:cs typeface="Arial" panose="020B0604020202020204" pitchFamily="34" charset="0"/>
              </a:rPr>
              <a:t>Do our services recognise this?</a:t>
            </a:r>
          </a:p>
        </p:txBody>
      </p:sp>
    </p:spTree>
    <p:extLst>
      <p:ext uri="{BB962C8B-B14F-4D97-AF65-F5344CB8AC3E}">
        <p14:creationId xmlns:p14="http://schemas.microsoft.com/office/powerpoint/2010/main" val="392171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409541" cy="1969770"/>
          </a:xfrm>
          <a:prstGeom prst="rect">
            <a:avLst/>
          </a:prstGeom>
          <a:noFill/>
        </p:spPr>
        <p:txBody>
          <a:bodyPr wrap="square" rtlCol="0">
            <a:spAutoFit/>
          </a:bodyPr>
          <a:lstStyle/>
          <a:p>
            <a:r>
              <a:rPr lang="en-GB" sz="3600" dirty="0">
                <a:solidFill>
                  <a:srgbClr val="D5511A"/>
                </a:solidFill>
                <a:latin typeface="Franklin Gothic Demi Cond" panose="020B0706030402020204" pitchFamily="34" charset="0"/>
              </a:rPr>
              <a:t>DEVELOPMENTAL MAPPING EXERCISE </a:t>
            </a:r>
            <a:r>
              <a:rPr lang="en-GB" dirty="0">
                <a:solidFill>
                  <a:srgbClr val="7D7875"/>
                </a:solidFill>
                <a:latin typeface="Franklin Gothic Demi" panose="020B0703020102020204" pitchFamily="34" charset="0"/>
              </a:rPr>
              <a:t>© Tricia </a:t>
            </a:r>
            <a:r>
              <a:rPr lang="en-GB" dirty="0" err="1">
                <a:solidFill>
                  <a:srgbClr val="7D7875"/>
                </a:solidFill>
                <a:latin typeface="Franklin Gothic Demi" panose="020B0703020102020204" pitchFamily="34" charset="0"/>
              </a:rPr>
              <a:t>Skuse</a:t>
            </a:r>
            <a:endParaRPr lang="en-GB" dirty="0">
              <a:solidFill>
                <a:srgbClr val="7D7875"/>
              </a:solidFill>
              <a:latin typeface="Franklin Gothic Demi" panose="020B0703020102020204" pitchFamily="34" charset="0"/>
            </a:endParaRPr>
          </a:p>
          <a:p>
            <a:pPr>
              <a:spcBef>
                <a:spcPts val="1200"/>
              </a:spcBef>
            </a:pPr>
            <a:r>
              <a:rPr lang="en-GB" sz="2000" dirty="0">
                <a:solidFill>
                  <a:srgbClr val="7D7875"/>
                </a:solidFill>
                <a:latin typeface="Arial" panose="020B0604020202020204" pitchFamily="34" charset="0"/>
                <a:cs typeface="Arial" panose="020B0604020202020204" pitchFamily="34" charset="0"/>
              </a:rPr>
              <a:t>You will need the Development Mapping Exercise PDF and Developmental Mapping Profiles PDF</a:t>
            </a:r>
          </a:p>
          <a:p>
            <a:endParaRPr lang="en-GB" sz="3600" dirty="0">
              <a:solidFill>
                <a:srgbClr val="D5511A"/>
              </a:solidFill>
              <a:latin typeface="Franklin Gothic Demi Cond" panose="020B0706030402020204" pitchFamily="34" charset="0"/>
            </a:endParaRP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5057336" y="2886967"/>
            <a:ext cx="7040880" cy="332398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Identify the young person you are going to consider</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In each category, discuss where you feel your young person sits in terms of age</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Use questions on the handout to help you</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Try to reach a group consensus</a:t>
            </a:r>
          </a:p>
          <a:p>
            <a:pPr marL="457200" indent="-45720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Remember – they may present as younger </a:t>
            </a:r>
            <a:r>
              <a:rPr lang="en-GB" sz="2000" b="1" dirty="0">
                <a:solidFill>
                  <a:srgbClr val="7D7875"/>
                </a:solidFill>
                <a:latin typeface="Arial" panose="020B0604020202020204" pitchFamily="34" charset="0"/>
                <a:cs typeface="Arial" panose="020B0604020202020204" pitchFamily="34" charset="0"/>
              </a:rPr>
              <a:t>or</a:t>
            </a:r>
            <a:r>
              <a:rPr lang="en-GB" sz="2000" dirty="0">
                <a:solidFill>
                  <a:srgbClr val="7D7875"/>
                </a:solidFill>
                <a:latin typeface="Arial" panose="020B0604020202020204" pitchFamily="34" charset="0"/>
                <a:cs typeface="Arial" panose="020B0604020202020204" pitchFamily="34" charset="0"/>
              </a:rPr>
              <a:t> older than their actual age and this may vary across the 4 areas</a:t>
            </a:r>
          </a:p>
          <a:p>
            <a:pPr>
              <a:spcAft>
                <a:spcPts val="1200"/>
              </a:spcAft>
            </a:pPr>
            <a:r>
              <a:rPr lang="en-GB" sz="2000" dirty="0">
                <a:solidFill>
                  <a:srgbClr val="7D7875"/>
                </a:solidFill>
                <a:latin typeface="Arial" panose="020B0604020202020204" pitchFamily="34" charset="0"/>
                <a:cs typeface="Arial" panose="020B0604020202020204" pitchFamily="34" charset="0"/>
              </a:rPr>
              <a:t>We’ll come back together to discuss.</a:t>
            </a:r>
          </a:p>
        </p:txBody>
      </p:sp>
      <p:sp>
        <p:nvSpPr>
          <p:cNvPr id="5" name="TextBox 4">
            <a:extLst>
              <a:ext uri="{FF2B5EF4-FFF2-40B4-BE49-F238E27FC236}">
                <a16:creationId xmlns:a16="http://schemas.microsoft.com/office/drawing/2014/main" id="{D9C66A4C-1ABC-42CF-8953-B2B55D250B15}"/>
              </a:ext>
            </a:extLst>
          </p:cNvPr>
          <p:cNvSpPr txBox="1"/>
          <p:nvPr/>
        </p:nvSpPr>
        <p:spPr>
          <a:xfrm>
            <a:off x="5050301" y="2391923"/>
            <a:ext cx="2791676"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In small groups:</a:t>
            </a:r>
            <a:endParaRPr lang="en-GB" sz="1200" dirty="0">
              <a:solidFill>
                <a:srgbClr val="F69F19"/>
              </a:solidFill>
              <a:latin typeface="Arial" panose="020B0604020202020204" pitchFamily="34" charset="0"/>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2AB21F81-8816-4421-926C-2604F54B1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07" y="3341077"/>
            <a:ext cx="4158843" cy="2597941"/>
          </a:xfrm>
          <a:prstGeom prst="rect">
            <a:avLst/>
          </a:prstGeom>
        </p:spPr>
      </p:pic>
    </p:spTree>
    <p:extLst>
      <p:ext uri="{BB962C8B-B14F-4D97-AF65-F5344CB8AC3E}">
        <p14:creationId xmlns:p14="http://schemas.microsoft.com/office/powerpoint/2010/main" val="293073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544286"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IN SUMMARY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4262934"/>
            <a:ext cx="7182243" cy="1200329"/>
          </a:xfrm>
          <a:prstGeom prst="rect">
            <a:avLst/>
          </a:prstGeom>
          <a:noFill/>
        </p:spPr>
        <p:txBody>
          <a:bodyPr wrap="square" rtlCol="0">
            <a:spAutoFit/>
          </a:bodyPr>
          <a:lstStyle/>
          <a:p>
            <a:pPr>
              <a:spcAft>
                <a:spcPts val="1200"/>
              </a:spcAft>
            </a:pPr>
            <a:r>
              <a:rPr lang="en-GB" sz="2400" dirty="0">
                <a:solidFill>
                  <a:srgbClr val="7D7875"/>
                </a:solidFill>
                <a:latin typeface="Arial" panose="020B0604020202020204" pitchFamily="34" charset="0"/>
                <a:cs typeface="Arial" panose="020B0604020202020204" pitchFamily="34" charset="0"/>
              </a:rPr>
              <a:t>Being Trauma Informed means taking the time to explore </a:t>
            </a:r>
            <a:r>
              <a:rPr lang="en-GB" sz="2400" dirty="0">
                <a:solidFill>
                  <a:srgbClr val="FFC000"/>
                </a:solidFill>
                <a:latin typeface="Arial" panose="020B0604020202020204" pitchFamily="34" charset="0"/>
                <a:cs typeface="Arial" panose="020B0604020202020204" pitchFamily="34" charset="0"/>
              </a:rPr>
              <a:t>with</a:t>
            </a:r>
            <a:r>
              <a:rPr lang="en-GB" sz="2400" dirty="0">
                <a:solidFill>
                  <a:srgbClr val="7D7875"/>
                </a:solidFill>
                <a:latin typeface="Arial" panose="020B0604020202020204" pitchFamily="34" charset="0"/>
                <a:cs typeface="Arial" panose="020B0604020202020204" pitchFamily="34" charset="0"/>
              </a:rPr>
              <a:t> people what they need in order to move forward</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7" y="3553090"/>
            <a:ext cx="6170980" cy="461665"/>
          </a:xfrm>
          <a:prstGeom prst="rect">
            <a:avLst/>
          </a:prstGeom>
          <a:noFill/>
        </p:spPr>
        <p:txBody>
          <a:bodyPr wrap="square" rtlCol="0">
            <a:spAutoFit/>
          </a:bodyPr>
          <a:lstStyle/>
          <a:p>
            <a:pPr>
              <a:spcBef>
                <a:spcPts val="600"/>
              </a:spcBef>
            </a:pPr>
            <a:r>
              <a:rPr lang="en-GB" sz="2400" dirty="0">
                <a:solidFill>
                  <a:srgbClr val="F69F19"/>
                </a:solidFill>
                <a:latin typeface="Arial" panose="020B0604020202020204" pitchFamily="34" charset="0"/>
                <a:cs typeface="Arial" panose="020B0604020202020204" pitchFamily="34" charset="0"/>
              </a:rPr>
              <a:t>People may not be as they first appear</a:t>
            </a:r>
          </a:p>
        </p:txBody>
      </p:sp>
      <p:pic>
        <p:nvPicPr>
          <p:cNvPr id="6" name="Picture 5">
            <a:extLst>
              <a:ext uri="{FF2B5EF4-FFF2-40B4-BE49-F238E27FC236}">
                <a16:creationId xmlns:a16="http://schemas.microsoft.com/office/drawing/2014/main" id="{B6524069-64AE-4416-9750-93C951DF5B7F}"/>
              </a:ext>
            </a:extLst>
          </p:cNvPr>
          <p:cNvPicPr>
            <a:picLocks noChangeAspect="1"/>
          </p:cNvPicPr>
          <p:nvPr/>
        </p:nvPicPr>
        <p:blipFill>
          <a:blip r:embed="rId3">
            <a:duotone>
              <a:schemeClr val="accent3">
                <a:shade val="45000"/>
                <a:satMod val="135000"/>
              </a:schemeClr>
              <a:prstClr val="white"/>
            </a:duotone>
          </a:blip>
          <a:stretch>
            <a:fillRect/>
          </a:stretch>
        </p:blipFill>
        <p:spPr>
          <a:xfrm>
            <a:off x="2493938" y="1448585"/>
            <a:ext cx="1892919" cy="1892919"/>
          </a:xfrm>
          <a:prstGeom prst="rect">
            <a:avLst/>
          </a:prstGeom>
        </p:spPr>
      </p:pic>
    </p:spTree>
    <p:extLst>
      <p:ext uri="{BB962C8B-B14F-4D97-AF65-F5344CB8AC3E}">
        <p14:creationId xmlns:p14="http://schemas.microsoft.com/office/powerpoint/2010/main" val="33034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77831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THE TRAUMA RECOVERY MODEL</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4861364"/>
            <a:ext cx="7182243" cy="1477328"/>
          </a:xfrm>
          <a:prstGeom prst="rect">
            <a:avLst/>
          </a:prstGeom>
          <a:noFill/>
        </p:spPr>
        <p:txBody>
          <a:bodyPr wrap="square" rtlCol="0">
            <a:spAutoFit/>
          </a:bodyPr>
          <a:lstStyle/>
          <a:p>
            <a:pPr>
              <a:spcAft>
                <a:spcPts val="1200"/>
              </a:spcAft>
            </a:pPr>
            <a:r>
              <a:rPr lang="en-GB" sz="2000" dirty="0">
                <a:solidFill>
                  <a:srgbClr val="7D7875"/>
                </a:solidFill>
                <a:latin typeface="Arial" panose="020B0604020202020204" pitchFamily="34" charset="0"/>
                <a:cs typeface="Arial" panose="020B0604020202020204" pitchFamily="34" charset="0"/>
              </a:rPr>
              <a:t>If we step back, this can help us in service design and planning…</a:t>
            </a:r>
          </a:p>
          <a:p>
            <a:pPr>
              <a:spcAft>
                <a:spcPts val="1200"/>
              </a:spcAft>
            </a:pPr>
            <a:r>
              <a:rPr lang="en-GB" sz="2000" dirty="0">
                <a:solidFill>
                  <a:srgbClr val="7D7875"/>
                </a:solidFill>
                <a:latin typeface="Arial" panose="020B0604020202020204" pitchFamily="34" charset="0"/>
                <a:cs typeface="Arial" panose="020B0604020202020204" pitchFamily="34" charset="0"/>
              </a:rPr>
              <a:t>…or if we zoom in, we can use it with individuals to inform assessment, planning and delivery of support</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7" y="1869796"/>
            <a:ext cx="7922795" cy="1107996"/>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 way of looking at what a young person’s </a:t>
            </a:r>
            <a:r>
              <a:rPr lang="en-GB" sz="2200" b="1" dirty="0">
                <a:solidFill>
                  <a:srgbClr val="F69F19"/>
                </a:solidFill>
                <a:latin typeface="Arial" panose="020B0604020202020204" pitchFamily="34" charset="0"/>
                <a:cs typeface="Arial" panose="020B0604020202020204" pitchFamily="34" charset="0"/>
              </a:rPr>
              <a:t>Presentation</a:t>
            </a:r>
            <a:r>
              <a:rPr lang="en-GB" sz="2200" dirty="0">
                <a:solidFill>
                  <a:srgbClr val="F69F19"/>
                </a:solidFill>
                <a:latin typeface="Arial" panose="020B0604020202020204" pitchFamily="34" charset="0"/>
                <a:cs typeface="Arial" panose="020B0604020202020204" pitchFamily="34" charset="0"/>
              </a:rPr>
              <a:t> tells us about their </a:t>
            </a:r>
            <a:r>
              <a:rPr lang="en-GB" sz="2200" b="1" dirty="0">
                <a:solidFill>
                  <a:srgbClr val="F69F19"/>
                </a:solidFill>
                <a:latin typeface="Arial" panose="020B0604020202020204" pitchFamily="34" charset="0"/>
                <a:cs typeface="Arial" panose="020B0604020202020204" pitchFamily="34" charset="0"/>
              </a:rPr>
              <a:t>Need</a:t>
            </a:r>
            <a:r>
              <a:rPr lang="en-GB" sz="2200" dirty="0">
                <a:solidFill>
                  <a:srgbClr val="F69F19"/>
                </a:solidFill>
                <a:latin typeface="Arial" panose="020B0604020202020204" pitchFamily="34" charset="0"/>
                <a:cs typeface="Arial" panose="020B0604020202020204" pitchFamily="34" charset="0"/>
              </a:rPr>
              <a:t>, and working out what </a:t>
            </a:r>
            <a:r>
              <a:rPr lang="en-GB" sz="2200" b="1" dirty="0">
                <a:solidFill>
                  <a:srgbClr val="F69F19"/>
                </a:solidFill>
                <a:latin typeface="Arial" panose="020B0604020202020204" pitchFamily="34" charset="0"/>
                <a:cs typeface="Arial" panose="020B0604020202020204" pitchFamily="34" charset="0"/>
              </a:rPr>
              <a:t>Intervention</a:t>
            </a:r>
            <a:r>
              <a:rPr lang="en-GB" sz="2200" dirty="0">
                <a:solidFill>
                  <a:srgbClr val="F69F19"/>
                </a:solidFill>
                <a:latin typeface="Arial" panose="020B0604020202020204" pitchFamily="34" charset="0"/>
                <a:cs typeface="Arial" panose="020B0604020202020204" pitchFamily="34" charset="0"/>
              </a:rPr>
              <a:t> is most likely to succeed. </a:t>
            </a:r>
          </a:p>
        </p:txBody>
      </p:sp>
      <p:pic>
        <p:nvPicPr>
          <p:cNvPr id="7" name="Picture 6" descr="A close up of a card&#10;&#10;Description automatically generated">
            <a:extLst>
              <a:ext uri="{FF2B5EF4-FFF2-40B4-BE49-F238E27FC236}">
                <a16:creationId xmlns:a16="http://schemas.microsoft.com/office/drawing/2014/main" id="{8FF397F5-E1B3-4EE6-B47B-207FB37FF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437" y="3602179"/>
            <a:ext cx="1173232" cy="763170"/>
          </a:xfrm>
          <a:prstGeom prst="rect">
            <a:avLst/>
          </a:prstGeom>
        </p:spPr>
      </p:pic>
      <p:pic>
        <p:nvPicPr>
          <p:cNvPr id="8" name="Picture 7" descr="A close up of a card&#10;&#10;Description automatically generated">
            <a:extLst>
              <a:ext uri="{FF2B5EF4-FFF2-40B4-BE49-F238E27FC236}">
                <a16:creationId xmlns:a16="http://schemas.microsoft.com/office/drawing/2014/main" id="{E240634C-60F8-472F-BB63-B770EB2C3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369" y="3582300"/>
            <a:ext cx="1173232" cy="763170"/>
          </a:xfrm>
          <a:prstGeom prst="rect">
            <a:avLst/>
          </a:prstGeom>
        </p:spPr>
      </p:pic>
      <p:sp>
        <p:nvSpPr>
          <p:cNvPr id="9" name="TextBox 8">
            <a:extLst>
              <a:ext uri="{FF2B5EF4-FFF2-40B4-BE49-F238E27FC236}">
                <a16:creationId xmlns:a16="http://schemas.microsoft.com/office/drawing/2014/main" id="{B5DA54F2-298C-429A-88ED-FC08451D499D}"/>
              </a:ext>
            </a:extLst>
          </p:cNvPr>
          <p:cNvSpPr txBox="1"/>
          <p:nvPr/>
        </p:nvSpPr>
        <p:spPr>
          <a:xfrm>
            <a:off x="2507189" y="3748442"/>
            <a:ext cx="2097941" cy="430887"/>
          </a:xfrm>
          <a:prstGeom prst="rect">
            <a:avLst/>
          </a:prstGeom>
          <a:noFill/>
        </p:spPr>
        <p:txBody>
          <a:bodyPr wrap="square" rtlCol="0">
            <a:spAutoFit/>
          </a:bodyPr>
          <a:lstStyle/>
          <a:p>
            <a:pPr>
              <a:spcBef>
                <a:spcPts val="600"/>
              </a:spcBef>
            </a:pPr>
            <a:r>
              <a:rPr lang="en-GB" sz="2200" b="1" dirty="0">
                <a:solidFill>
                  <a:srgbClr val="F69F19"/>
                </a:solidFill>
                <a:latin typeface="Arial" panose="020B0604020202020204" pitchFamily="34" charset="0"/>
                <a:cs typeface="Arial" panose="020B0604020202020204" pitchFamily="34" charset="0"/>
              </a:rPr>
              <a:t>Presentation</a:t>
            </a:r>
          </a:p>
        </p:txBody>
      </p:sp>
      <p:sp>
        <p:nvSpPr>
          <p:cNvPr id="10" name="TextBox 9">
            <a:extLst>
              <a:ext uri="{FF2B5EF4-FFF2-40B4-BE49-F238E27FC236}">
                <a16:creationId xmlns:a16="http://schemas.microsoft.com/office/drawing/2014/main" id="{97D9AF8D-8146-41DD-BA3B-CEC479349516}"/>
              </a:ext>
            </a:extLst>
          </p:cNvPr>
          <p:cNvSpPr txBox="1"/>
          <p:nvPr/>
        </p:nvSpPr>
        <p:spPr>
          <a:xfrm>
            <a:off x="5684768" y="3748442"/>
            <a:ext cx="1786514" cy="430887"/>
          </a:xfrm>
          <a:prstGeom prst="rect">
            <a:avLst/>
          </a:prstGeom>
          <a:noFill/>
        </p:spPr>
        <p:txBody>
          <a:bodyPr wrap="square" rtlCol="0">
            <a:spAutoFit/>
          </a:bodyPr>
          <a:lstStyle/>
          <a:p>
            <a:pPr>
              <a:spcBef>
                <a:spcPts val="600"/>
              </a:spcBef>
            </a:pPr>
            <a:r>
              <a:rPr lang="en-GB" sz="2200" b="1" dirty="0">
                <a:solidFill>
                  <a:srgbClr val="F69F19"/>
                </a:solidFill>
                <a:latin typeface="Arial" panose="020B0604020202020204" pitchFamily="34" charset="0"/>
                <a:cs typeface="Arial" panose="020B0604020202020204" pitchFamily="34" charset="0"/>
              </a:rPr>
              <a:t>Need</a:t>
            </a:r>
          </a:p>
        </p:txBody>
      </p:sp>
      <p:sp>
        <p:nvSpPr>
          <p:cNvPr id="11" name="TextBox 10">
            <a:extLst>
              <a:ext uri="{FF2B5EF4-FFF2-40B4-BE49-F238E27FC236}">
                <a16:creationId xmlns:a16="http://schemas.microsoft.com/office/drawing/2014/main" id="{0DCA35B1-A077-4BD3-9569-8FFC6DAA561B}"/>
              </a:ext>
            </a:extLst>
          </p:cNvPr>
          <p:cNvSpPr txBox="1"/>
          <p:nvPr/>
        </p:nvSpPr>
        <p:spPr>
          <a:xfrm>
            <a:off x="7868036" y="3748441"/>
            <a:ext cx="1786514" cy="430887"/>
          </a:xfrm>
          <a:prstGeom prst="rect">
            <a:avLst/>
          </a:prstGeom>
          <a:noFill/>
        </p:spPr>
        <p:txBody>
          <a:bodyPr wrap="square" rtlCol="0">
            <a:spAutoFit/>
          </a:bodyPr>
          <a:lstStyle/>
          <a:p>
            <a:pPr>
              <a:spcBef>
                <a:spcPts val="600"/>
              </a:spcBef>
            </a:pPr>
            <a:r>
              <a:rPr lang="en-GB" sz="2200" b="1" dirty="0">
                <a:solidFill>
                  <a:srgbClr val="F69F19"/>
                </a:solidFill>
                <a:latin typeface="Arial" panose="020B0604020202020204" pitchFamily="34" charset="0"/>
                <a:cs typeface="Arial" panose="020B0604020202020204" pitchFamily="34" charset="0"/>
              </a:rPr>
              <a:t>Intervention</a:t>
            </a:r>
          </a:p>
        </p:txBody>
      </p:sp>
    </p:spTree>
    <p:extLst>
      <p:ext uri="{BB962C8B-B14F-4D97-AF65-F5344CB8AC3E}">
        <p14:creationId xmlns:p14="http://schemas.microsoft.com/office/powerpoint/2010/main" val="25529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a:extLst>
              <a:ext uri="{FF2B5EF4-FFF2-40B4-BE49-F238E27FC236}">
                <a16:creationId xmlns:a16="http://schemas.microsoft.com/office/drawing/2014/main" id="{67ECB875-6250-4977-BB3C-930DFA5B16BA}"/>
              </a:ext>
            </a:extLst>
          </p:cNvPr>
          <p:cNvSpPr/>
          <p:nvPr/>
        </p:nvSpPr>
        <p:spPr>
          <a:xfrm>
            <a:off x="3039566" y="4871155"/>
            <a:ext cx="8139288" cy="801511"/>
          </a:xfrm>
          <a:prstGeom prst="trapezoid">
            <a:avLst>
              <a:gd name="adj" fmla="val 85000"/>
            </a:avLst>
          </a:prstGeom>
          <a:solidFill>
            <a:srgbClr val="F69F1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8A6B581-CA80-47C1-95AA-1BEF34168A0E}"/>
              </a:ext>
            </a:extLst>
          </p:cNvPr>
          <p:cNvSpPr txBox="1"/>
          <p:nvPr/>
        </p:nvSpPr>
        <p:spPr>
          <a:xfrm>
            <a:off x="4710321" y="5048491"/>
            <a:ext cx="4797778" cy="400110"/>
          </a:xfrm>
          <a:prstGeom prst="rect">
            <a:avLst/>
          </a:prstGeom>
          <a:noFill/>
        </p:spPr>
        <p:txBody>
          <a:bodyPr wrap="square" rtlCol="0">
            <a:spAutoFit/>
          </a:bodyPr>
          <a:lstStyle/>
          <a:p>
            <a:pPr algn="ctr"/>
            <a:r>
              <a:rPr lang="en-GB" sz="2000" dirty="0"/>
              <a:t>Instability/Chaotic</a:t>
            </a:r>
          </a:p>
        </p:txBody>
      </p:sp>
      <p:sp>
        <p:nvSpPr>
          <p:cNvPr id="4" name="Trapezoid 3">
            <a:extLst>
              <a:ext uri="{FF2B5EF4-FFF2-40B4-BE49-F238E27FC236}">
                <a16:creationId xmlns:a16="http://schemas.microsoft.com/office/drawing/2014/main" id="{FF0CE32E-B4C6-4EAE-9AA9-BDAE724B7EDE}"/>
              </a:ext>
            </a:extLst>
          </p:cNvPr>
          <p:cNvSpPr/>
          <p:nvPr/>
        </p:nvSpPr>
        <p:spPr>
          <a:xfrm>
            <a:off x="3728187" y="4078151"/>
            <a:ext cx="6784622" cy="801511"/>
          </a:xfrm>
          <a:prstGeom prst="trapezoid">
            <a:avLst>
              <a:gd name="adj" fmla="val 85000"/>
            </a:avLst>
          </a:prstGeom>
          <a:solidFill>
            <a:srgbClr val="0068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Trust/Relationship Building</a:t>
            </a:r>
          </a:p>
        </p:txBody>
      </p:sp>
      <p:sp>
        <p:nvSpPr>
          <p:cNvPr id="5" name="Trapezoid 4">
            <a:extLst>
              <a:ext uri="{FF2B5EF4-FFF2-40B4-BE49-F238E27FC236}">
                <a16:creationId xmlns:a16="http://schemas.microsoft.com/office/drawing/2014/main" id="{F735BAF2-64C6-455E-A658-BD9BB673911A}"/>
              </a:ext>
            </a:extLst>
          </p:cNvPr>
          <p:cNvSpPr/>
          <p:nvPr/>
        </p:nvSpPr>
        <p:spPr>
          <a:xfrm>
            <a:off x="4397744" y="3268132"/>
            <a:ext cx="5429956" cy="801512"/>
          </a:xfrm>
          <a:prstGeom prst="trapezoid">
            <a:avLst>
              <a:gd name="adj" fmla="val 85000"/>
            </a:avLst>
          </a:prstGeom>
          <a:solidFill>
            <a:srgbClr val="FF66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Working Through Trauma</a:t>
            </a:r>
          </a:p>
        </p:txBody>
      </p:sp>
      <p:sp>
        <p:nvSpPr>
          <p:cNvPr id="7" name="Trapezoid 6">
            <a:extLst>
              <a:ext uri="{FF2B5EF4-FFF2-40B4-BE49-F238E27FC236}">
                <a16:creationId xmlns:a16="http://schemas.microsoft.com/office/drawing/2014/main" id="{73FB0FE8-FAEF-494D-A635-41DE5ECFA733}"/>
              </a:ext>
            </a:extLst>
          </p:cNvPr>
          <p:cNvSpPr/>
          <p:nvPr/>
        </p:nvSpPr>
        <p:spPr>
          <a:xfrm>
            <a:off x="5080722" y="2458113"/>
            <a:ext cx="4064000" cy="801512"/>
          </a:xfrm>
          <a:prstGeom prst="trapezoid">
            <a:avLst>
              <a:gd name="adj" fmla="val 85000"/>
            </a:avLst>
          </a:prstGeom>
          <a:solidFill>
            <a:schemeClr val="accent6">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Insight/Awareness</a:t>
            </a:r>
          </a:p>
        </p:txBody>
      </p:sp>
      <p:sp>
        <p:nvSpPr>
          <p:cNvPr id="9" name="Trapezoid 8">
            <a:extLst>
              <a:ext uri="{FF2B5EF4-FFF2-40B4-BE49-F238E27FC236}">
                <a16:creationId xmlns:a16="http://schemas.microsoft.com/office/drawing/2014/main" id="{4ECE440F-11BE-4159-A0BA-874765620CD1}"/>
              </a:ext>
            </a:extLst>
          </p:cNvPr>
          <p:cNvSpPr/>
          <p:nvPr/>
        </p:nvSpPr>
        <p:spPr>
          <a:xfrm>
            <a:off x="5777120" y="1656601"/>
            <a:ext cx="2686757" cy="793005"/>
          </a:xfrm>
          <a:prstGeom prst="trapezoid">
            <a:avLst>
              <a:gd name="adj" fmla="val 85000"/>
            </a:avLst>
          </a:prstGeom>
          <a:solidFill>
            <a:srgbClr val="D5511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Future Planning</a:t>
            </a:r>
          </a:p>
        </p:txBody>
      </p:sp>
      <p:sp>
        <p:nvSpPr>
          <p:cNvPr id="10" name="Trapezoid 9">
            <a:extLst>
              <a:ext uri="{FF2B5EF4-FFF2-40B4-BE49-F238E27FC236}">
                <a16:creationId xmlns:a16="http://schemas.microsoft.com/office/drawing/2014/main" id="{7F544C3E-4098-468E-92A2-650FB7E832C1}"/>
              </a:ext>
            </a:extLst>
          </p:cNvPr>
          <p:cNvSpPr/>
          <p:nvPr/>
        </p:nvSpPr>
        <p:spPr>
          <a:xfrm>
            <a:off x="6452642" y="803685"/>
            <a:ext cx="1343378" cy="852916"/>
          </a:xfrm>
          <a:prstGeom prst="trapezoid">
            <a:avLst>
              <a:gd name="adj" fmla="val 85000"/>
            </a:avLst>
          </a:prstGeom>
          <a:solidFill>
            <a:srgbClr val="F69F1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4F55E769-6C85-4F33-8BC1-8EF6CD666949}"/>
              </a:ext>
            </a:extLst>
          </p:cNvPr>
          <p:cNvSpPr txBox="1"/>
          <p:nvPr/>
        </p:nvSpPr>
        <p:spPr>
          <a:xfrm>
            <a:off x="5575672" y="1044007"/>
            <a:ext cx="3303817" cy="400110"/>
          </a:xfrm>
          <a:prstGeom prst="rect">
            <a:avLst/>
          </a:prstGeom>
          <a:noFill/>
        </p:spPr>
        <p:txBody>
          <a:bodyPr wrap="square" rtlCol="0">
            <a:spAutoFit/>
          </a:bodyPr>
          <a:lstStyle/>
          <a:p>
            <a:r>
              <a:rPr lang="en-GB" sz="2000" dirty="0"/>
              <a:t>Confidence – Achieving Goals</a:t>
            </a:r>
          </a:p>
        </p:txBody>
      </p:sp>
      <p:sp>
        <p:nvSpPr>
          <p:cNvPr id="12" name="Rectangle: Rounded Corners 11">
            <a:extLst>
              <a:ext uri="{FF2B5EF4-FFF2-40B4-BE49-F238E27FC236}">
                <a16:creationId xmlns:a16="http://schemas.microsoft.com/office/drawing/2014/main" id="{56D19DE6-F294-4DAC-B404-AB9DD66D9B2E}"/>
              </a:ext>
            </a:extLst>
          </p:cNvPr>
          <p:cNvSpPr/>
          <p:nvPr/>
        </p:nvSpPr>
        <p:spPr>
          <a:xfrm>
            <a:off x="4789181" y="4709161"/>
            <a:ext cx="4876800" cy="383276"/>
          </a:xfrm>
          <a:prstGeom prst="roundRect">
            <a:avLst/>
          </a:prstGeom>
          <a:solidFill>
            <a:schemeClr val="bg1">
              <a:lumMod val="8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Ready to build relationship with adults</a:t>
            </a:r>
            <a:endParaRPr lang="en-GB" dirty="0"/>
          </a:p>
        </p:txBody>
      </p:sp>
      <p:sp>
        <p:nvSpPr>
          <p:cNvPr id="13" name="Rectangle: Rounded Corners 12">
            <a:extLst>
              <a:ext uri="{FF2B5EF4-FFF2-40B4-BE49-F238E27FC236}">
                <a16:creationId xmlns:a16="http://schemas.microsoft.com/office/drawing/2014/main" id="{24F49C6E-B635-4EF4-8778-7EC4430371AC}"/>
              </a:ext>
            </a:extLst>
          </p:cNvPr>
          <p:cNvSpPr/>
          <p:nvPr/>
        </p:nvSpPr>
        <p:spPr>
          <a:xfrm>
            <a:off x="5776485" y="3927408"/>
            <a:ext cx="2589944" cy="356785"/>
          </a:xfrm>
          <a:prstGeom prst="roundRect">
            <a:avLst/>
          </a:prstGeom>
          <a:solidFill>
            <a:schemeClr val="bg1">
              <a:lumMod val="8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Ready to disclose</a:t>
            </a:r>
            <a:endParaRPr lang="en-GB" dirty="0"/>
          </a:p>
        </p:txBody>
      </p:sp>
      <p:sp>
        <p:nvSpPr>
          <p:cNvPr id="15" name="Rectangle: Rounded Corners 14">
            <a:extLst>
              <a:ext uri="{FF2B5EF4-FFF2-40B4-BE49-F238E27FC236}">
                <a16:creationId xmlns:a16="http://schemas.microsoft.com/office/drawing/2014/main" id="{1BB48B5B-EE66-4E49-8238-650A80F4C29D}"/>
              </a:ext>
            </a:extLst>
          </p:cNvPr>
          <p:cNvSpPr/>
          <p:nvPr/>
        </p:nvSpPr>
        <p:spPr>
          <a:xfrm>
            <a:off x="5835003" y="3118863"/>
            <a:ext cx="2589944" cy="355312"/>
          </a:xfrm>
          <a:prstGeom prst="roundRect">
            <a:avLst/>
          </a:prstGeom>
          <a:solidFill>
            <a:schemeClr val="bg1">
              <a:lumMod val="8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Cognitive threshold</a:t>
            </a:r>
            <a:r>
              <a:rPr lang="en-GB" dirty="0"/>
              <a:t> </a:t>
            </a:r>
          </a:p>
        </p:txBody>
      </p:sp>
      <p:cxnSp>
        <p:nvCxnSpPr>
          <p:cNvPr id="16" name="Straight Arrow Connector 15">
            <a:extLst>
              <a:ext uri="{FF2B5EF4-FFF2-40B4-BE49-F238E27FC236}">
                <a16:creationId xmlns:a16="http://schemas.microsoft.com/office/drawing/2014/main" id="{3607E630-71F8-4B7B-ADC2-BCBC6A2AD3A3}"/>
              </a:ext>
            </a:extLst>
          </p:cNvPr>
          <p:cNvCxnSpPr>
            <a:cxnSpLocks/>
          </p:cNvCxnSpPr>
          <p:nvPr/>
        </p:nvCxnSpPr>
        <p:spPr>
          <a:xfrm flipV="1">
            <a:off x="2833716" y="1280077"/>
            <a:ext cx="0" cy="364240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5DA508-0D73-49CF-8AB7-70A2380F6ACD}"/>
              </a:ext>
            </a:extLst>
          </p:cNvPr>
          <p:cNvSpPr txBox="1"/>
          <p:nvPr/>
        </p:nvSpPr>
        <p:spPr>
          <a:xfrm>
            <a:off x="2847535" y="5806440"/>
            <a:ext cx="8610600" cy="400110"/>
          </a:xfrm>
          <a:prstGeom prst="rect">
            <a:avLst/>
          </a:prstGeom>
          <a:noFill/>
        </p:spPr>
        <p:txBody>
          <a:bodyPr wrap="square" rtlCol="0">
            <a:spAutoFit/>
          </a:bodyPr>
          <a:lstStyle/>
          <a:p>
            <a:pPr algn="ctr"/>
            <a:r>
              <a:rPr lang="en-GB" sz="2000" dirty="0"/>
              <a:t>Foundational Belief - Redeemability</a:t>
            </a:r>
          </a:p>
        </p:txBody>
      </p:sp>
    </p:spTree>
    <p:extLst>
      <p:ext uri="{BB962C8B-B14F-4D97-AF65-F5344CB8AC3E}">
        <p14:creationId xmlns:p14="http://schemas.microsoft.com/office/powerpoint/2010/main" val="32403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7" grpId="0" animBg="1"/>
      <p:bldP spid="9" grpId="0" animBg="1"/>
      <p:bldP spid="10" grpId="0" animBg="1"/>
      <p:bldP spid="11" grpId="0"/>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EE714-F6EA-40E4-8459-F00B42C76771}"/>
              </a:ext>
            </a:extLst>
          </p:cNvPr>
          <p:cNvSpPr txBox="1"/>
          <p:nvPr/>
        </p:nvSpPr>
        <p:spPr>
          <a:xfrm>
            <a:off x="2499954" y="765661"/>
            <a:ext cx="542917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SEQUENCING INTERVENTIONS</a:t>
            </a:r>
          </a:p>
        </p:txBody>
      </p:sp>
      <p:cxnSp>
        <p:nvCxnSpPr>
          <p:cNvPr id="3" name="Straight Connector 2">
            <a:extLst>
              <a:ext uri="{FF2B5EF4-FFF2-40B4-BE49-F238E27FC236}">
                <a16:creationId xmlns:a16="http://schemas.microsoft.com/office/drawing/2014/main" id="{618C4979-E140-49FA-9D89-3B690DD29187}"/>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9D4CF920-FE32-4A20-9370-6E4ABCB9955E}"/>
              </a:ext>
            </a:extLst>
          </p:cNvPr>
          <p:cNvSpPr txBox="1"/>
          <p:nvPr/>
        </p:nvSpPr>
        <p:spPr>
          <a:xfrm>
            <a:off x="2493938" y="1798320"/>
            <a:ext cx="7931425" cy="1077218"/>
          </a:xfrm>
          <a:prstGeom prst="rect">
            <a:avLst/>
          </a:prstGeom>
          <a:noFill/>
        </p:spPr>
        <p:txBody>
          <a:bodyPr wrap="square" rtlCol="0">
            <a:spAutoFit/>
          </a:bodyPr>
          <a:lstStyle/>
          <a:p>
            <a:r>
              <a:rPr lang="en-GB" sz="3200" i="1" dirty="0">
                <a:solidFill>
                  <a:srgbClr val="FFC000"/>
                </a:solidFill>
                <a:latin typeface="Arial" panose="020B0604020202020204" pitchFamily="34" charset="0"/>
                <a:cs typeface="Arial" panose="020B0604020202020204" pitchFamily="34" charset="0"/>
              </a:rPr>
              <a:t>“A good thing at the wrong time, is the wrong thing”</a:t>
            </a:r>
          </a:p>
        </p:txBody>
      </p:sp>
    </p:spTree>
    <p:extLst>
      <p:ext uri="{BB962C8B-B14F-4D97-AF65-F5344CB8AC3E}">
        <p14:creationId xmlns:p14="http://schemas.microsoft.com/office/powerpoint/2010/main" val="398136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3" y="1749200"/>
            <a:ext cx="910746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D5511A"/>
                </a:solidFill>
                <a:effectLst/>
                <a:uLnTx/>
                <a:uFillTx/>
                <a:latin typeface="Franklin Gothic Demi Cond" panose="020B0706030402020204" pitchFamily="34" charset="0"/>
                <a:ea typeface="+mn-ea"/>
                <a:cs typeface="+mn-cs"/>
              </a:rPr>
              <a:t>MODULE 2</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64C552DF-EC6C-41BB-BF2C-22EB2FA8D120}"/>
              </a:ext>
            </a:extLst>
          </p:cNvPr>
          <p:cNvSpPr txBox="1"/>
          <p:nvPr/>
        </p:nvSpPr>
        <p:spPr>
          <a:xfrm>
            <a:off x="2502567" y="2939274"/>
            <a:ext cx="3452099" cy="430887"/>
          </a:xfrm>
          <a:prstGeom prst="rect">
            <a:avLst/>
          </a:prstGeom>
          <a:noFill/>
        </p:spPr>
        <p:txBody>
          <a:bodyPr wrap="none" rtlCol="0">
            <a:spAutoFit/>
          </a:bodyPr>
          <a:lstStyle/>
          <a:p>
            <a:pPr lvl="0"/>
            <a:r>
              <a:rPr lang="en-GB" sz="2200" dirty="0">
                <a:solidFill>
                  <a:srgbClr val="F69F19"/>
                </a:solidFill>
                <a:latin typeface="Arial" panose="020B0604020202020204" pitchFamily="34" charset="0"/>
                <a:cs typeface="Arial" panose="020B0604020202020204" pitchFamily="34" charset="0"/>
              </a:rPr>
              <a:t>Trauma Informed Working</a:t>
            </a:r>
          </a:p>
        </p:txBody>
      </p:sp>
      <p:sp>
        <p:nvSpPr>
          <p:cNvPr id="6" name="TextBox 5">
            <a:extLst>
              <a:ext uri="{FF2B5EF4-FFF2-40B4-BE49-F238E27FC236}">
                <a16:creationId xmlns:a16="http://schemas.microsoft.com/office/drawing/2014/main" id="{9DB89E93-1D17-4C45-9E72-1B2F2D89D371}"/>
              </a:ext>
            </a:extLst>
          </p:cNvPr>
          <p:cNvSpPr txBox="1"/>
          <p:nvPr/>
        </p:nvSpPr>
        <p:spPr>
          <a:xfrm>
            <a:off x="6348045" y="6510608"/>
            <a:ext cx="5715001" cy="276999"/>
          </a:xfrm>
          <a:prstGeom prst="rect">
            <a:avLst/>
          </a:prstGeom>
          <a:noFill/>
        </p:spPr>
        <p:txBody>
          <a:bodyPr wrap="square">
            <a:spAutoFit/>
          </a:bodyPr>
          <a:lstStyle/>
          <a:p>
            <a:pPr algn="r"/>
            <a:r>
              <a:rPr lang="en-GB" sz="1200" b="0" dirty="0">
                <a:solidFill>
                  <a:srgbClr val="7D7875"/>
                </a:solidFill>
                <a:effectLst/>
                <a:latin typeface="Calibri" panose="020F0502020204030204" pitchFamily="34" charset="0"/>
                <a:ea typeface="Calibri" panose="020F0502020204030204" pitchFamily="34" charset="0"/>
              </a:rPr>
              <a:t>Copyright© 2020. Informing Futures, a 1625 Independent People project.</a:t>
            </a:r>
            <a:endParaRPr lang="en-GB" sz="1200" b="0" dirty="0">
              <a:solidFill>
                <a:srgbClr val="7D7875"/>
              </a:solidFill>
            </a:endParaRPr>
          </a:p>
        </p:txBody>
      </p:sp>
      <p:pic>
        <p:nvPicPr>
          <p:cNvPr id="7" name="Picture 6">
            <a:extLst>
              <a:ext uri="{FF2B5EF4-FFF2-40B4-BE49-F238E27FC236}">
                <a16:creationId xmlns:a16="http://schemas.microsoft.com/office/drawing/2014/main" id="{288CAF95-F096-4B18-9666-0E34245EDB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8" name="Rectangle 7">
            <a:extLst>
              <a:ext uri="{FF2B5EF4-FFF2-40B4-BE49-F238E27FC236}">
                <a16:creationId xmlns:a16="http://schemas.microsoft.com/office/drawing/2014/main" id="{363F60BD-1ACD-4A84-B6A0-1D300FDB6C68}"/>
              </a:ext>
            </a:extLst>
          </p:cNvPr>
          <p:cNvSpPr/>
          <p:nvPr/>
        </p:nvSpPr>
        <p:spPr>
          <a:xfrm>
            <a:off x="2502567" y="3849669"/>
            <a:ext cx="8041540" cy="2462213"/>
          </a:xfrm>
          <a:prstGeom prst="rect">
            <a:avLst/>
          </a:prstGeom>
        </p:spPr>
        <p:txBody>
          <a:bodyPr wrap="square">
            <a:spAutoFit/>
          </a:bodyPr>
          <a:lstStyle/>
          <a:p>
            <a:r>
              <a:rPr lang="en-GB" sz="1400" dirty="0">
                <a:solidFill>
                  <a:schemeClr val="bg1"/>
                </a:solidFill>
              </a:rPr>
              <a:t>This resource is part of the Informing Futures toolkit  </a:t>
            </a:r>
            <a:r>
              <a:rPr lang="en-GB" sz="1400" u="sng" dirty="0">
                <a:solidFill>
                  <a:schemeClr val="bg1"/>
                </a:solidFill>
                <a:hlinkClick r:id="rId5">
                  <a:extLst>
                    <a:ext uri="{A12FA001-AC4F-418D-AE19-62706E023703}">
                      <ahyp:hlinkClr xmlns:ahyp="http://schemas.microsoft.com/office/drawing/2018/hyperlinkcolor" val="tx"/>
                    </a:ext>
                  </a:extLst>
                </a:hlinkClick>
              </a:rPr>
              <a:t>www.informingfutures.co.uk</a:t>
            </a:r>
            <a:r>
              <a:rPr lang="en-GB" sz="1400" dirty="0">
                <a:solidFill>
                  <a:schemeClr val="bg1"/>
                </a:solidFill>
              </a:rPr>
              <a:t>  It was co-created with young people, and reflects what they felt practitioners most needed to understand in order to work successfully with care and custody experienced young people. </a:t>
            </a:r>
          </a:p>
          <a:p>
            <a:endParaRPr lang="en-GB" sz="1400" dirty="0">
              <a:solidFill>
                <a:schemeClr val="bg1"/>
              </a:solidFill>
            </a:endParaRPr>
          </a:p>
          <a:p>
            <a:r>
              <a:rPr lang="en-GB" sz="1400" dirty="0">
                <a:solidFill>
                  <a:schemeClr val="bg1"/>
                </a:solidFill>
              </a:rPr>
              <a:t>For more information or queries on any of the topics covered in this toolkit, or to find out about training and consultancy we can offer please contact </a:t>
            </a:r>
            <a:r>
              <a:rPr lang="en-GB" sz="1400" u="sng" dirty="0">
                <a:solidFill>
                  <a:schemeClr val="bg1"/>
                </a:solidFill>
                <a:hlinkClick r:id="rId6">
                  <a:extLst>
                    <a:ext uri="{A12FA001-AC4F-418D-AE19-62706E023703}">
                      <ahyp:hlinkClr xmlns:ahyp="http://schemas.microsoft.com/office/drawing/2018/hyperlinkcolor" val="tx"/>
                    </a:ext>
                  </a:extLst>
                </a:hlinkClick>
              </a:rPr>
              <a:t>enquiries@1625ip.co.uk</a:t>
            </a:r>
            <a:endParaRPr lang="en-GB" sz="1400" u="sng" dirty="0">
              <a:solidFill>
                <a:schemeClr val="bg1"/>
              </a:solidFill>
            </a:endParaRPr>
          </a:p>
          <a:p>
            <a:endParaRPr lang="en-GB" sz="1400" dirty="0">
              <a:solidFill>
                <a:schemeClr val="bg1"/>
              </a:solidFill>
            </a:endParaRPr>
          </a:p>
          <a:p>
            <a:r>
              <a:rPr lang="en-GB" sz="1400" dirty="0">
                <a:solidFill>
                  <a:schemeClr val="bg1"/>
                </a:solidFill>
              </a:rPr>
              <a:t>Special thanks to all the young people who took part in YPIL directly or supported our research for these resources: Ahmed, Alexis, Ashraf, Curtis, Ethan, John, Michael, Nikita, Rowen, Tia-Louise, &amp; Tyler-Jack</a:t>
            </a:r>
          </a:p>
          <a:p>
            <a:endParaRPr lang="en-GB" sz="1400" dirty="0">
              <a:solidFill>
                <a:schemeClr val="bg1"/>
              </a:solidFill>
            </a:endParaRPr>
          </a:p>
          <a:p>
            <a:r>
              <a:rPr lang="en-GB" sz="1400" dirty="0">
                <a:solidFill>
                  <a:schemeClr val="bg1"/>
                </a:solidFill>
              </a:rPr>
              <a:t>Copyright© 2020  Informing Futures is a 1625 Independent People project.</a:t>
            </a:r>
          </a:p>
        </p:txBody>
      </p:sp>
    </p:spTree>
    <p:extLst>
      <p:ext uri="{BB962C8B-B14F-4D97-AF65-F5344CB8AC3E}">
        <p14:creationId xmlns:p14="http://schemas.microsoft.com/office/powerpoint/2010/main" val="5188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2898614"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Remember CPR</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502568" y="2174598"/>
            <a:ext cx="6170980" cy="2277547"/>
          </a:xfrm>
          <a:prstGeom prst="rect">
            <a:avLst/>
          </a:prstGeom>
          <a:noFill/>
        </p:spPr>
        <p:txBody>
          <a:bodyPr wrap="square" rtlCol="0">
            <a:spAutoFit/>
          </a:bodyPr>
          <a:lstStyle/>
          <a:p>
            <a:pPr>
              <a:spcBef>
                <a:spcPts val="600"/>
              </a:spcBef>
            </a:pPr>
            <a:r>
              <a:rPr lang="en-GB" sz="4400" b="1" dirty="0">
                <a:solidFill>
                  <a:srgbClr val="F69F19"/>
                </a:solidFill>
                <a:latin typeface="Arial" panose="020B0604020202020204" pitchFamily="34" charset="0"/>
                <a:cs typeface="Arial" panose="020B0604020202020204" pitchFamily="34" charset="0"/>
              </a:rPr>
              <a:t>C</a:t>
            </a:r>
            <a:r>
              <a:rPr lang="en-GB" sz="4400" dirty="0">
                <a:solidFill>
                  <a:srgbClr val="F69F19"/>
                </a:solidFill>
                <a:latin typeface="Arial" panose="020B0604020202020204" pitchFamily="34" charset="0"/>
                <a:cs typeface="Arial" panose="020B0604020202020204" pitchFamily="34" charset="0"/>
              </a:rPr>
              <a:t>onsistency</a:t>
            </a:r>
          </a:p>
          <a:p>
            <a:pPr>
              <a:spcBef>
                <a:spcPts val="600"/>
              </a:spcBef>
            </a:pPr>
            <a:r>
              <a:rPr lang="en-GB" sz="4400" b="1" dirty="0">
                <a:solidFill>
                  <a:srgbClr val="F69F19"/>
                </a:solidFill>
                <a:latin typeface="Arial" panose="020B0604020202020204" pitchFamily="34" charset="0"/>
                <a:cs typeface="Arial" panose="020B0604020202020204" pitchFamily="34" charset="0"/>
              </a:rPr>
              <a:t>P</a:t>
            </a:r>
            <a:r>
              <a:rPr lang="en-GB" sz="4400" dirty="0">
                <a:solidFill>
                  <a:srgbClr val="F69F19"/>
                </a:solidFill>
                <a:latin typeface="Arial" panose="020B0604020202020204" pitchFamily="34" charset="0"/>
                <a:cs typeface="Arial" panose="020B0604020202020204" pitchFamily="34" charset="0"/>
              </a:rPr>
              <a:t>redictability</a:t>
            </a:r>
          </a:p>
          <a:p>
            <a:pPr>
              <a:spcBef>
                <a:spcPts val="600"/>
              </a:spcBef>
            </a:pPr>
            <a:r>
              <a:rPr lang="en-GB" sz="4400" b="1" dirty="0">
                <a:solidFill>
                  <a:srgbClr val="F69F19"/>
                </a:solidFill>
                <a:latin typeface="Arial" panose="020B0604020202020204" pitchFamily="34" charset="0"/>
                <a:cs typeface="Arial" panose="020B0604020202020204" pitchFamily="34" charset="0"/>
              </a:rPr>
              <a:t>R</a:t>
            </a:r>
            <a:r>
              <a:rPr lang="en-GB" sz="4400" dirty="0">
                <a:solidFill>
                  <a:srgbClr val="F69F19"/>
                </a:solidFill>
                <a:latin typeface="Arial" panose="020B0604020202020204" pitchFamily="34" charset="0"/>
                <a:cs typeface="Arial" panose="020B0604020202020204" pitchFamily="34" charset="0"/>
              </a:rPr>
              <a:t>eliability</a:t>
            </a:r>
          </a:p>
        </p:txBody>
      </p:sp>
      <p:pic>
        <p:nvPicPr>
          <p:cNvPr id="7" name="Picture 6" descr="A picture containing drawing&#10;&#10;Description automatically generated">
            <a:extLst>
              <a:ext uri="{FF2B5EF4-FFF2-40B4-BE49-F238E27FC236}">
                <a16:creationId xmlns:a16="http://schemas.microsoft.com/office/drawing/2014/main" id="{E33E2278-E312-4E44-B773-2CFD40B3A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514" y="2174598"/>
            <a:ext cx="2628067" cy="2333211"/>
          </a:xfrm>
          <a:prstGeom prst="rect">
            <a:avLst/>
          </a:prstGeom>
        </p:spPr>
      </p:pic>
      <p:cxnSp>
        <p:nvCxnSpPr>
          <p:cNvPr id="8" name="Straight Connector 7">
            <a:extLst>
              <a:ext uri="{FF2B5EF4-FFF2-40B4-BE49-F238E27FC236}">
                <a16:creationId xmlns:a16="http://schemas.microsoft.com/office/drawing/2014/main" id="{14284DE9-022F-4B4A-BEBD-BBA3477E9D65}"/>
              </a:ext>
            </a:extLst>
          </p:cNvPr>
          <p:cNvCxnSpPr/>
          <p:nvPr/>
        </p:nvCxnSpPr>
        <p:spPr>
          <a:xfrm>
            <a:off x="7614635" y="3310050"/>
            <a:ext cx="416845" cy="332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0FF881-DE60-4F82-96E4-6B8B7301654F}"/>
              </a:ext>
            </a:extLst>
          </p:cNvPr>
          <p:cNvCxnSpPr/>
          <p:nvPr/>
        </p:nvCxnSpPr>
        <p:spPr>
          <a:xfrm flipV="1">
            <a:off x="8010026" y="2848910"/>
            <a:ext cx="189094" cy="4783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C575B5-3B5F-4400-9F99-5937E8B2079C}"/>
              </a:ext>
            </a:extLst>
          </p:cNvPr>
          <p:cNvCxnSpPr/>
          <p:nvPr/>
        </p:nvCxnSpPr>
        <p:spPr>
          <a:xfrm>
            <a:off x="8216760" y="2832164"/>
            <a:ext cx="273908" cy="11666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F558DE-54ED-4D03-83C9-A2933969882D}"/>
              </a:ext>
            </a:extLst>
          </p:cNvPr>
          <p:cNvCxnSpPr/>
          <p:nvPr/>
        </p:nvCxnSpPr>
        <p:spPr>
          <a:xfrm flipH="1">
            <a:off x="8489383" y="3088098"/>
            <a:ext cx="217045" cy="9156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F93D92-6709-44C2-8E3A-4E5AB145E8B5}"/>
              </a:ext>
            </a:extLst>
          </p:cNvPr>
          <p:cNvCxnSpPr/>
          <p:nvPr/>
        </p:nvCxnSpPr>
        <p:spPr>
          <a:xfrm flipH="1" flipV="1">
            <a:off x="8708068" y="3074183"/>
            <a:ext cx="163123" cy="47173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789FE7-C638-4A85-A030-746AEBA4F1B3}"/>
              </a:ext>
            </a:extLst>
          </p:cNvPr>
          <p:cNvCxnSpPr/>
          <p:nvPr/>
        </p:nvCxnSpPr>
        <p:spPr>
          <a:xfrm flipV="1">
            <a:off x="8871191" y="3200400"/>
            <a:ext cx="200415" cy="34551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4D226B-8693-4081-950A-B81D9C52B6F4}"/>
              </a:ext>
            </a:extLst>
          </p:cNvPr>
          <p:cNvCxnSpPr/>
          <p:nvPr/>
        </p:nvCxnSpPr>
        <p:spPr>
          <a:xfrm>
            <a:off x="9071606" y="3209350"/>
            <a:ext cx="47442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59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808915"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HOW CAN THE TRM MODEL BE USED?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429593"/>
            <a:ext cx="8297955" cy="3631763"/>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A </a:t>
            </a:r>
            <a:r>
              <a:rPr lang="en-GB" b="1" dirty="0">
                <a:solidFill>
                  <a:srgbClr val="7D7875"/>
                </a:solidFill>
                <a:latin typeface="Arial" panose="020B0604020202020204" pitchFamily="34" charset="0"/>
                <a:cs typeface="Arial" panose="020B0604020202020204" pitchFamily="34" charset="0"/>
              </a:rPr>
              <a:t>psychological formulation </a:t>
            </a:r>
            <a:r>
              <a:rPr lang="en-GB" dirty="0">
                <a:solidFill>
                  <a:srgbClr val="7D7875"/>
                </a:solidFill>
                <a:latin typeface="Arial" panose="020B0604020202020204" pitchFamily="34" charset="0"/>
                <a:cs typeface="Arial" panose="020B0604020202020204" pitchFamily="34" charset="0"/>
              </a:rPr>
              <a:t>is a structured approach to understanding the factors underlying distressing states in such a way that it informs the changes needed and the mechanisms and treatments for such change to occur.</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Multi agency information gathering, supervised by a lead worker</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Multi agency meeting, led by a psychologist who creates a timeline of the young person’s life using the information everyone else brings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Psychologist leads the process of planning support interventions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Interventions agreed by the multi agency group and delivered by the professional with the best/most appropriate relationship</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Report written by psychologist and shared with the multi agency group</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8" y="1869796"/>
            <a:ext cx="6041028"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As the basis for a formulation process:</a:t>
            </a: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45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856685" cy="1200329"/>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USING THE TRM APPROACH CAN HELP</a:t>
            </a:r>
          </a:p>
          <a:p>
            <a:r>
              <a:rPr lang="en-GB" sz="3600" dirty="0">
                <a:solidFill>
                  <a:srgbClr val="D5511A"/>
                </a:solidFill>
                <a:latin typeface="Franklin Gothic Demi Cond" panose="020B0706030402020204" pitchFamily="34" charset="0"/>
              </a:rPr>
              <a:t>US MOVE FROM BEING…</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Rectangle 4">
            <a:extLst>
              <a:ext uri="{FF2B5EF4-FFF2-40B4-BE49-F238E27FC236}">
                <a16:creationId xmlns:a16="http://schemas.microsoft.com/office/drawing/2014/main" id="{E2FC022F-FCA7-4FDB-9958-FECAE21A2D24}"/>
              </a:ext>
            </a:extLst>
          </p:cNvPr>
          <p:cNvSpPr/>
          <p:nvPr/>
        </p:nvSpPr>
        <p:spPr>
          <a:xfrm>
            <a:off x="2493938" y="2703443"/>
            <a:ext cx="3602062" cy="3571458"/>
          </a:xfrm>
          <a:prstGeom prst="rect">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0B64139-C39E-46C5-8BFF-153D989637E7}"/>
              </a:ext>
            </a:extLst>
          </p:cNvPr>
          <p:cNvSpPr/>
          <p:nvPr/>
        </p:nvSpPr>
        <p:spPr>
          <a:xfrm>
            <a:off x="6823301" y="2703443"/>
            <a:ext cx="3602062" cy="3571458"/>
          </a:xfrm>
          <a:prstGeom prst="rect">
            <a:avLst/>
          </a:prstGeom>
          <a:solidFill>
            <a:srgbClr val="006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A27A806-0006-45D1-8C75-5B69DC867164}"/>
              </a:ext>
            </a:extLst>
          </p:cNvPr>
          <p:cNvSpPr txBox="1"/>
          <p:nvPr/>
        </p:nvSpPr>
        <p:spPr>
          <a:xfrm>
            <a:off x="2747798" y="2958350"/>
            <a:ext cx="3266656" cy="3231654"/>
          </a:xfrm>
          <a:prstGeom prst="rect">
            <a:avLst/>
          </a:prstGeom>
          <a:noFill/>
        </p:spPr>
        <p:txBody>
          <a:bodyPr wrap="square" rtlCol="0">
            <a:spAutoFit/>
          </a:bodyPr>
          <a:lstStyle/>
          <a:p>
            <a:pPr>
              <a:spcAft>
                <a:spcPts val="1200"/>
              </a:spcAft>
            </a:pPr>
            <a:r>
              <a:rPr lang="en-GB" sz="2000" b="1" dirty="0">
                <a:solidFill>
                  <a:schemeClr val="bg1"/>
                </a:solidFill>
                <a:latin typeface="Arial" panose="020B0604020202020204" pitchFamily="34" charset="0"/>
                <a:cs typeface="Arial" panose="020B0604020202020204" pitchFamily="34" charset="0"/>
              </a:rPr>
              <a:t>Service Focused</a:t>
            </a:r>
          </a:p>
          <a:p>
            <a:pPr>
              <a:spcAft>
                <a:spcPts val="1200"/>
              </a:spcAft>
            </a:pPr>
            <a:r>
              <a:rPr lang="en-GB" dirty="0">
                <a:solidFill>
                  <a:schemeClr val="bg1"/>
                </a:solidFill>
                <a:latin typeface="Arial" panose="020B0604020202020204" pitchFamily="34" charset="0"/>
                <a:cs typeface="Arial" panose="020B0604020202020204" pitchFamily="34" charset="0"/>
              </a:rPr>
              <a:t>Offer based on our resources, our strengths and our agendas</a:t>
            </a:r>
          </a:p>
          <a:p>
            <a:pPr>
              <a:spcAft>
                <a:spcPts val="1200"/>
              </a:spcAft>
            </a:pPr>
            <a:r>
              <a:rPr lang="en-GB" dirty="0">
                <a:solidFill>
                  <a:schemeClr val="bg1"/>
                </a:solidFill>
                <a:latin typeface="Arial" panose="020B0604020202020204" pitchFamily="34" charset="0"/>
                <a:cs typeface="Arial" panose="020B0604020202020204" pitchFamily="34" charset="0"/>
              </a:rPr>
              <a:t>Engagement requires attendance and compliance</a:t>
            </a:r>
          </a:p>
          <a:p>
            <a:pPr>
              <a:spcAft>
                <a:spcPts val="1200"/>
              </a:spcAft>
            </a:pPr>
            <a:r>
              <a:rPr lang="en-GB" dirty="0">
                <a:solidFill>
                  <a:schemeClr val="bg1"/>
                </a:solidFill>
                <a:latin typeface="Arial" panose="020B0604020202020204" pitchFamily="34" charset="0"/>
                <a:cs typeface="Arial" panose="020B0604020202020204" pitchFamily="34" charset="0"/>
              </a:rPr>
              <a:t>‘Success’ requires linear progression</a:t>
            </a:r>
          </a:p>
          <a:p>
            <a:pPr>
              <a:spcAft>
                <a:spcPts val="1200"/>
              </a:spcAft>
            </a:pPr>
            <a:r>
              <a:rPr lang="en-GB" dirty="0">
                <a:solidFill>
                  <a:schemeClr val="bg1"/>
                </a:solidFill>
                <a:latin typeface="Arial" panose="020B0604020202020204" pitchFamily="34" charset="0"/>
                <a:cs typeface="Arial" panose="020B0604020202020204" pitchFamily="34" charset="0"/>
              </a:rPr>
              <a:t>Emphasis on ‘doing to’</a:t>
            </a:r>
          </a:p>
        </p:txBody>
      </p:sp>
      <p:sp>
        <p:nvSpPr>
          <p:cNvPr id="12" name="TextBox 11">
            <a:extLst>
              <a:ext uri="{FF2B5EF4-FFF2-40B4-BE49-F238E27FC236}">
                <a16:creationId xmlns:a16="http://schemas.microsoft.com/office/drawing/2014/main" id="{D05F789F-763A-492D-8AC0-383F56124511}"/>
              </a:ext>
            </a:extLst>
          </p:cNvPr>
          <p:cNvSpPr txBox="1"/>
          <p:nvPr/>
        </p:nvSpPr>
        <p:spPr>
          <a:xfrm>
            <a:off x="6995444" y="2988830"/>
            <a:ext cx="3291556" cy="3231654"/>
          </a:xfrm>
          <a:prstGeom prst="rect">
            <a:avLst/>
          </a:prstGeom>
          <a:noFill/>
        </p:spPr>
        <p:txBody>
          <a:bodyPr wrap="square" rtlCol="0">
            <a:spAutoFit/>
          </a:bodyPr>
          <a:lstStyle/>
          <a:p>
            <a:pPr>
              <a:spcAft>
                <a:spcPts val="1200"/>
              </a:spcAft>
            </a:pPr>
            <a:r>
              <a:rPr lang="en-GB" sz="2000" b="1" dirty="0">
                <a:solidFill>
                  <a:schemeClr val="bg1"/>
                </a:solidFill>
                <a:latin typeface="Arial" panose="020B0604020202020204" pitchFamily="34" charset="0"/>
                <a:cs typeface="Arial" panose="020B0604020202020204" pitchFamily="34" charset="0"/>
              </a:rPr>
              <a:t>Person Focused</a:t>
            </a:r>
          </a:p>
          <a:p>
            <a:pPr>
              <a:spcAft>
                <a:spcPts val="1200"/>
              </a:spcAft>
            </a:pPr>
            <a:r>
              <a:rPr lang="en-GB" dirty="0">
                <a:solidFill>
                  <a:schemeClr val="bg1"/>
                </a:solidFill>
                <a:latin typeface="Arial" panose="020B0604020202020204" pitchFamily="34" charset="0"/>
                <a:cs typeface="Arial" panose="020B0604020202020204" pitchFamily="34" charset="0"/>
              </a:rPr>
              <a:t>Offer based on the needs of the young person</a:t>
            </a:r>
          </a:p>
          <a:p>
            <a:pPr>
              <a:spcAft>
                <a:spcPts val="1200"/>
              </a:spcAft>
            </a:pPr>
            <a:r>
              <a:rPr lang="en-GB" dirty="0">
                <a:solidFill>
                  <a:schemeClr val="bg1"/>
                </a:solidFill>
                <a:latin typeface="Arial" panose="020B0604020202020204" pitchFamily="34" charset="0"/>
                <a:cs typeface="Arial" panose="020B0604020202020204" pitchFamily="34" charset="0"/>
              </a:rPr>
              <a:t>Engagement is flexible and adapted to young person’s strengths</a:t>
            </a:r>
          </a:p>
          <a:p>
            <a:pPr>
              <a:spcAft>
                <a:spcPts val="1200"/>
              </a:spcAft>
            </a:pPr>
            <a:r>
              <a:rPr lang="en-GB" dirty="0">
                <a:solidFill>
                  <a:schemeClr val="bg1"/>
                </a:solidFill>
                <a:latin typeface="Arial" panose="020B0604020202020204" pitchFamily="34" charset="0"/>
                <a:cs typeface="Arial" panose="020B0604020202020204" pitchFamily="34" charset="0"/>
              </a:rPr>
              <a:t>Progression is individually defined</a:t>
            </a:r>
          </a:p>
          <a:p>
            <a:pPr>
              <a:spcAft>
                <a:spcPts val="1200"/>
              </a:spcAft>
            </a:pPr>
            <a:r>
              <a:rPr lang="en-GB" dirty="0">
                <a:solidFill>
                  <a:schemeClr val="bg1"/>
                </a:solidFill>
                <a:latin typeface="Arial" panose="020B0604020202020204" pitchFamily="34" charset="0"/>
                <a:cs typeface="Arial" panose="020B0604020202020204" pitchFamily="34" charset="0"/>
              </a:rPr>
              <a:t>Emphasis on learning together</a:t>
            </a:r>
          </a:p>
        </p:txBody>
      </p:sp>
      <p:sp>
        <p:nvSpPr>
          <p:cNvPr id="4" name="Arrow: Right 3">
            <a:extLst>
              <a:ext uri="{FF2B5EF4-FFF2-40B4-BE49-F238E27FC236}">
                <a16:creationId xmlns:a16="http://schemas.microsoft.com/office/drawing/2014/main" id="{426DFA38-D9C8-4B84-BCD4-92D86992510D}"/>
              </a:ext>
            </a:extLst>
          </p:cNvPr>
          <p:cNvSpPr/>
          <p:nvPr/>
        </p:nvSpPr>
        <p:spPr>
          <a:xfrm>
            <a:off x="6068373" y="2709754"/>
            <a:ext cx="927070" cy="960120"/>
          </a:xfrm>
          <a:prstGeom prst="rightArrow">
            <a:avLst/>
          </a:prstGeom>
          <a:solidFill>
            <a:srgbClr val="F69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To</a:t>
            </a:r>
          </a:p>
        </p:txBody>
      </p:sp>
    </p:spTree>
    <p:extLst>
      <p:ext uri="{BB962C8B-B14F-4D97-AF65-F5344CB8AC3E}">
        <p14:creationId xmlns:p14="http://schemas.microsoft.com/office/powerpoint/2010/main" val="252054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75531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TRM IN PRACTICE – GROUP EXERCISE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3427075"/>
            <a:ext cx="5390149" cy="20621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Based on the information you have, what level is this young person at on the TRM? </a:t>
            </a:r>
          </a:p>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What needs can you identify, and what interventions would benefit them? </a:t>
            </a:r>
          </a:p>
          <a:p>
            <a:pPr marL="285750" indent="-285750">
              <a:spcAft>
                <a:spcPts val="1200"/>
              </a:spcAf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Who might be best placed to deliver these interventions? </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769441"/>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Each group will be given one or two case </a:t>
            </a:r>
          </a:p>
          <a:p>
            <a:r>
              <a:rPr lang="en-GB" sz="2200" dirty="0">
                <a:solidFill>
                  <a:srgbClr val="F69F19"/>
                </a:solidFill>
                <a:latin typeface="Arial" panose="020B0604020202020204" pitchFamily="34" charset="0"/>
                <a:cs typeface="Arial" panose="020B0604020202020204" pitchFamily="34" charset="0"/>
              </a:rPr>
              <a:t>studies to discuss:</a:t>
            </a:r>
          </a:p>
        </p:txBody>
      </p:sp>
      <p:pic>
        <p:nvPicPr>
          <p:cNvPr id="10" name="Picture 9" descr="A picture containing drawing&#10;&#10;Description automatically generated">
            <a:extLst>
              <a:ext uri="{FF2B5EF4-FFF2-40B4-BE49-F238E27FC236}">
                <a16:creationId xmlns:a16="http://schemas.microsoft.com/office/drawing/2014/main" id="{19B8652C-331D-4900-82D4-C777BADDF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714" y="2254516"/>
            <a:ext cx="4651091" cy="5176921"/>
          </a:xfrm>
          <a:prstGeom prst="rect">
            <a:avLst/>
          </a:prstGeom>
        </p:spPr>
      </p:pic>
    </p:spTree>
    <p:extLst>
      <p:ext uri="{BB962C8B-B14F-4D97-AF65-F5344CB8AC3E}">
        <p14:creationId xmlns:p14="http://schemas.microsoft.com/office/powerpoint/2010/main" val="289258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287380"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MULTI AGENCY WORKING - CHALLENGES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3045818"/>
            <a:ext cx="8297955" cy="3477875"/>
          </a:xfrm>
          <a:prstGeom prst="rect">
            <a:avLst/>
          </a:prstGeom>
          <a:noFill/>
        </p:spPr>
        <p:txBody>
          <a:bodyPr wrap="square" rtlCol="0">
            <a:spAutoFit/>
          </a:bodyPr>
          <a:lstStyle/>
          <a:p>
            <a:pPr>
              <a:spcAft>
                <a:spcPts val="1200"/>
              </a:spcAft>
            </a:pPr>
            <a:r>
              <a:rPr lang="en-GB" sz="2000" b="1" dirty="0">
                <a:solidFill>
                  <a:srgbClr val="7D7875"/>
                </a:solidFill>
                <a:latin typeface="Arial" panose="020B0604020202020204" pitchFamily="34" charset="0"/>
                <a:cs typeface="Arial" panose="020B0604020202020204" pitchFamily="34" charset="0"/>
              </a:rPr>
              <a:t>How can a TRM approach help? </a:t>
            </a:r>
          </a:p>
          <a:p>
            <a:pPr marL="285750" indent="-28575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By providing a simple to share framework to discuss and review cases</a:t>
            </a:r>
          </a:p>
          <a:p>
            <a:pPr marL="285750" indent="-28575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Informed sequencing of interventions prevents duplication, and maximises everyone’s resources</a:t>
            </a:r>
          </a:p>
          <a:p>
            <a:pPr marL="285750" indent="-28575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Understanding underlying need prevents agencies from setting young people up to fail</a:t>
            </a:r>
          </a:p>
          <a:p>
            <a:pPr marL="285750" indent="-285750">
              <a:spcAft>
                <a:spcPts val="1200"/>
              </a:spcAft>
              <a:buFont typeface="Arial" panose="020B0604020202020204" pitchFamily="34" charset="0"/>
              <a:buChar char="•"/>
            </a:pPr>
            <a:r>
              <a:rPr lang="en-GB" sz="2000" dirty="0">
                <a:solidFill>
                  <a:srgbClr val="7D7875"/>
                </a:solidFill>
                <a:latin typeface="Arial" panose="020B0604020202020204" pitchFamily="34" charset="0"/>
                <a:cs typeface="Arial" panose="020B0604020202020204" pitchFamily="34" charset="0"/>
              </a:rPr>
              <a:t>A clear case lead ensures effective communication and keeps the case moving </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7" y="1869796"/>
            <a:ext cx="6483457" cy="769441"/>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What are the common challenges which hinder good multi agency working?</a:t>
            </a: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855193"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HOW COULD IT WORK FOR YOU?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2900043"/>
            <a:ext cx="5879433" cy="172354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7D7875"/>
                </a:solidFill>
                <a:latin typeface="Arial" panose="020B0604020202020204" pitchFamily="34" charset="0"/>
                <a:cs typeface="Arial" panose="020B0604020202020204" pitchFamily="34" charset="0"/>
              </a:rPr>
              <a:t>Discuss what you are already doing to work in a trauma informed way</a:t>
            </a:r>
          </a:p>
          <a:p>
            <a:pPr marL="285750" indent="-285750">
              <a:spcAft>
                <a:spcPts val="1200"/>
              </a:spcAft>
              <a:buFont typeface="Arial" panose="020B0604020202020204" pitchFamily="34" charset="0"/>
              <a:buChar char="•"/>
            </a:pPr>
            <a:r>
              <a:rPr lang="en-GB" sz="2400" dirty="0">
                <a:solidFill>
                  <a:srgbClr val="7D7875"/>
                </a:solidFill>
                <a:latin typeface="Arial" panose="020B0604020202020204" pitchFamily="34" charset="0"/>
                <a:cs typeface="Arial" panose="020B0604020202020204" pitchFamily="34" charset="0"/>
              </a:rPr>
              <a:t>What can you take away from today to inform the work of your service? </a:t>
            </a:r>
          </a:p>
        </p:txBody>
      </p:sp>
      <p:sp>
        <p:nvSpPr>
          <p:cNvPr id="5" name="TextBox 4">
            <a:extLst>
              <a:ext uri="{FF2B5EF4-FFF2-40B4-BE49-F238E27FC236}">
                <a16:creationId xmlns:a16="http://schemas.microsoft.com/office/drawing/2014/main" id="{D9C66A4C-1ABC-42CF-8953-B2B55D250B15}"/>
              </a:ext>
            </a:extLst>
          </p:cNvPr>
          <p:cNvSpPr txBox="1"/>
          <p:nvPr/>
        </p:nvSpPr>
        <p:spPr>
          <a:xfrm>
            <a:off x="2502568" y="1869796"/>
            <a:ext cx="6041028" cy="430887"/>
          </a:xfrm>
          <a:prstGeom prst="rect">
            <a:avLst/>
          </a:prstGeom>
          <a:noFill/>
        </p:spPr>
        <p:txBody>
          <a:bodyPr wrap="square" rtlCol="0">
            <a:spAutoFit/>
          </a:bodyPr>
          <a:lstStyle/>
          <a:p>
            <a:pPr>
              <a:spcBef>
                <a:spcPts val="600"/>
              </a:spcBef>
            </a:pPr>
            <a:r>
              <a:rPr lang="en-GB" sz="2200" dirty="0">
                <a:solidFill>
                  <a:srgbClr val="F69F19"/>
                </a:solidFill>
                <a:latin typeface="Arial" panose="020B0604020202020204" pitchFamily="34" charset="0"/>
                <a:cs typeface="Arial" panose="020B0604020202020204" pitchFamily="34" charset="0"/>
              </a:rPr>
              <a:t>In pairs or small groups:</a:t>
            </a:r>
            <a:endParaRPr lang="en-GB" sz="1200" dirty="0">
              <a:solidFill>
                <a:srgbClr val="F69F1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67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5268622"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TAKING CARE OF OURSELVES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3009633"/>
            <a:ext cx="5390149" cy="323165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Regular supervisions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Reflective practice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Access to psychology support or clinical case reviews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Space and time to process your own feelings</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Healthy work life balance</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Nutritious diet</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Adequate sleep</a:t>
            </a:r>
          </a:p>
        </p:txBody>
      </p:sp>
      <p:sp>
        <p:nvSpPr>
          <p:cNvPr id="6" name="TextBox 5">
            <a:extLst>
              <a:ext uri="{FF2B5EF4-FFF2-40B4-BE49-F238E27FC236}">
                <a16:creationId xmlns:a16="http://schemas.microsoft.com/office/drawing/2014/main" id="{595134E1-C458-42C0-9CCE-BB8C82D7BB89}"/>
              </a:ext>
            </a:extLst>
          </p:cNvPr>
          <p:cNvSpPr txBox="1"/>
          <p:nvPr/>
        </p:nvSpPr>
        <p:spPr>
          <a:xfrm>
            <a:off x="2499953" y="1869796"/>
            <a:ext cx="6955473" cy="769441"/>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Working with trauma is demanding and takes a toll.   What are your protective factors? Are they sufficient?</a:t>
            </a:r>
          </a:p>
        </p:txBody>
      </p:sp>
      <p:pic>
        <p:nvPicPr>
          <p:cNvPr id="8" name="Picture 7" descr="A picture containing drawing&#10;&#10;Description automatically generated">
            <a:extLst>
              <a:ext uri="{FF2B5EF4-FFF2-40B4-BE49-F238E27FC236}">
                <a16:creationId xmlns:a16="http://schemas.microsoft.com/office/drawing/2014/main" id="{A980F92C-AD39-48BD-B8F3-4669658F1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592" y="3609683"/>
            <a:ext cx="2718415" cy="2413422"/>
          </a:xfrm>
          <a:prstGeom prst="rect">
            <a:avLst/>
          </a:prstGeom>
        </p:spPr>
      </p:pic>
    </p:spTree>
    <p:extLst>
      <p:ext uri="{BB962C8B-B14F-4D97-AF65-F5344CB8AC3E}">
        <p14:creationId xmlns:p14="http://schemas.microsoft.com/office/powerpoint/2010/main" val="126239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rk room&#10;&#10;Description automatically generated">
            <a:extLst>
              <a:ext uri="{FF2B5EF4-FFF2-40B4-BE49-F238E27FC236}">
                <a16:creationId xmlns:a16="http://schemas.microsoft.com/office/drawing/2014/main" id="{BD318693-6CB1-4FD6-848E-11E1BA86F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42E565-4B2E-4280-8B47-D9A137AF40DB}"/>
              </a:ext>
            </a:extLst>
          </p:cNvPr>
          <p:cNvSpPr txBox="1"/>
          <p:nvPr/>
        </p:nvSpPr>
        <p:spPr>
          <a:xfrm>
            <a:off x="2499954" y="1749200"/>
            <a:ext cx="3345468" cy="861774"/>
          </a:xfrm>
          <a:prstGeom prst="rect">
            <a:avLst/>
          </a:prstGeom>
          <a:noFill/>
        </p:spPr>
        <p:txBody>
          <a:bodyPr wrap="none" rtlCol="0">
            <a:spAutoFit/>
          </a:bodyPr>
          <a:lstStyle/>
          <a:p>
            <a:r>
              <a:rPr lang="en-GB" sz="5000" dirty="0">
                <a:solidFill>
                  <a:srgbClr val="D5511A"/>
                </a:solidFill>
                <a:latin typeface="Franklin Gothic Demi Cond" panose="020B0706030402020204" pitchFamily="34" charset="0"/>
              </a:rPr>
              <a:t>QUESTIONS?</a:t>
            </a:r>
          </a:p>
        </p:txBody>
      </p:sp>
      <p:cxnSp>
        <p:nvCxnSpPr>
          <p:cNvPr id="13" name="Straight Connector 12">
            <a:extLst>
              <a:ext uri="{FF2B5EF4-FFF2-40B4-BE49-F238E27FC236}">
                <a16:creationId xmlns:a16="http://schemas.microsoft.com/office/drawing/2014/main" id="{CD661F04-6F8E-4757-923D-E90C8CDE76E1}"/>
              </a:ext>
            </a:extLst>
          </p:cNvPr>
          <p:cNvCxnSpPr/>
          <p:nvPr/>
        </p:nvCxnSpPr>
        <p:spPr>
          <a:xfrm>
            <a:off x="2493938" y="1712606"/>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3FE25FE1-4545-49AF-94FA-827A95F965ED}"/>
              </a:ext>
            </a:extLst>
          </p:cNvPr>
          <p:cNvSpPr txBox="1"/>
          <p:nvPr/>
        </p:nvSpPr>
        <p:spPr>
          <a:xfrm>
            <a:off x="2502567" y="2939274"/>
            <a:ext cx="7719870" cy="1785104"/>
          </a:xfrm>
          <a:prstGeom prst="rect">
            <a:avLst/>
          </a:prstGeom>
          <a:noFill/>
        </p:spPr>
        <p:txBody>
          <a:bodyPr wrap="none" rtlCol="0">
            <a:spAutoFit/>
          </a:bodyPr>
          <a:lstStyle/>
          <a:p>
            <a:r>
              <a:rPr lang="en-GB" sz="2200" dirty="0">
                <a:solidFill>
                  <a:srgbClr val="F69F19"/>
                </a:solidFill>
                <a:latin typeface="Arial" panose="020B0604020202020204" pitchFamily="34" charset="0"/>
                <a:cs typeface="Arial" panose="020B0604020202020204" pitchFamily="34" charset="0"/>
              </a:rPr>
              <a:t>Thanks for listening</a:t>
            </a:r>
          </a:p>
          <a:p>
            <a:endParaRPr lang="en-GB" sz="2200" dirty="0">
              <a:solidFill>
                <a:srgbClr val="F69F19"/>
              </a:solidFill>
              <a:latin typeface="Arial" panose="020B0604020202020204" pitchFamily="34" charset="0"/>
              <a:cs typeface="Arial" panose="020B0604020202020204" pitchFamily="34" charset="0"/>
            </a:endParaRPr>
          </a:p>
          <a:p>
            <a:endParaRPr lang="en-GB" sz="2200" dirty="0">
              <a:solidFill>
                <a:srgbClr val="F69F19"/>
              </a:solidFill>
              <a:latin typeface="Arial" panose="020B0604020202020204" pitchFamily="34" charset="0"/>
              <a:cs typeface="Arial" panose="020B0604020202020204" pitchFamily="34" charset="0"/>
            </a:endParaRPr>
          </a:p>
          <a:p>
            <a:r>
              <a:rPr lang="en-GB" sz="2200" dirty="0">
                <a:solidFill>
                  <a:schemeClr val="bg1"/>
                </a:solidFill>
                <a:latin typeface="Arial" panose="020B0604020202020204" pitchFamily="34" charset="0"/>
                <a:cs typeface="Arial" panose="020B0604020202020204" pitchFamily="34" charset="0"/>
              </a:rPr>
              <a:t>For further resources and information about the </a:t>
            </a:r>
          </a:p>
          <a:p>
            <a:r>
              <a:rPr lang="en-GB" sz="2200" dirty="0">
                <a:solidFill>
                  <a:schemeClr val="bg1"/>
                </a:solidFill>
                <a:latin typeface="Arial" panose="020B0604020202020204" pitchFamily="34" charset="0"/>
                <a:cs typeface="Arial" panose="020B0604020202020204" pitchFamily="34" charset="0"/>
              </a:rPr>
              <a:t>Trauma Recovery Model, please visit www.trmacademy.com</a:t>
            </a:r>
          </a:p>
        </p:txBody>
      </p:sp>
      <p:pic>
        <p:nvPicPr>
          <p:cNvPr id="3" name="Picture 2">
            <a:extLst>
              <a:ext uri="{FF2B5EF4-FFF2-40B4-BE49-F238E27FC236}">
                <a16:creationId xmlns:a16="http://schemas.microsoft.com/office/drawing/2014/main" id="{3755E5CE-9ECE-417C-98E3-4ABE9B91B4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69" y="819565"/>
            <a:ext cx="987424" cy="2003565"/>
          </a:xfrm>
          <a:prstGeom prst="rect">
            <a:avLst/>
          </a:prstGeom>
        </p:spPr>
      </p:pic>
      <p:sp>
        <p:nvSpPr>
          <p:cNvPr id="4" name="TextBox 3">
            <a:extLst>
              <a:ext uri="{FF2B5EF4-FFF2-40B4-BE49-F238E27FC236}">
                <a16:creationId xmlns:a16="http://schemas.microsoft.com/office/drawing/2014/main" id="{8680C28C-90BD-47C0-8964-26EF1EAE703A}"/>
              </a:ext>
            </a:extLst>
          </p:cNvPr>
          <p:cNvSpPr txBox="1"/>
          <p:nvPr/>
        </p:nvSpPr>
        <p:spPr>
          <a:xfrm>
            <a:off x="735869" y="5145394"/>
            <a:ext cx="10986220" cy="1200329"/>
          </a:xfrm>
          <a:prstGeom prst="rect">
            <a:avLst/>
          </a:prstGeom>
          <a:noFill/>
        </p:spPr>
        <p:txBody>
          <a:bodyPr wrap="square">
            <a:spAutoFit/>
          </a:bodyPr>
          <a:lstStyle/>
          <a:p>
            <a:r>
              <a:rPr lang="en-GB" sz="1200" b="0" dirty="0">
                <a:solidFill>
                  <a:schemeClr val="bg1">
                    <a:lumMod val="75000"/>
                  </a:schemeClr>
                </a:solidFill>
                <a:effectLst/>
                <a:latin typeface="Calibri" panose="020F0502020204030204" pitchFamily="34" charset="0"/>
                <a:ea typeface="Calibri" panose="020F0502020204030204" pitchFamily="34" charset="0"/>
              </a:rPr>
              <a:t>Copyright© 2020. Informing Futures is a 1625 Independent People project. 1625 Independent People is a charity and a registered society (Co-operative and Community Benefit Societies Act 2014, reg: 23964R exempt from registration with the Charity Commission). Registered office: Kingsley Hall, 59 Old Market Street, Bristol, BS2 0ER.</a:t>
            </a:r>
          </a:p>
          <a:p>
            <a:pPr algn="r"/>
            <a:endParaRPr lang="en-GB" sz="1200" b="0" dirty="0">
              <a:solidFill>
                <a:schemeClr val="bg1">
                  <a:lumMod val="75000"/>
                </a:schemeClr>
              </a:solidFill>
              <a:effectLst/>
              <a:latin typeface="Calibri" panose="020F0502020204030204" pitchFamily="34" charset="0"/>
              <a:ea typeface="Calibri" panose="020F0502020204030204" pitchFamily="34" charset="0"/>
            </a:endParaRPr>
          </a:p>
          <a:p>
            <a:r>
              <a:rPr lang="en-GB" sz="1200" b="0" dirty="0">
                <a:solidFill>
                  <a:schemeClr val="bg1">
                    <a:lumMod val="75000"/>
                  </a:schemeClr>
                </a:solidFill>
                <a:effectLst/>
                <a:latin typeface="Calibri" panose="020F0502020204030204" pitchFamily="34" charset="0"/>
                <a:ea typeface="Calibri" panose="020F0502020204030204" pitchFamily="34" charset="0"/>
              </a:rPr>
              <a:t>This resource was funded by The National Lottery Community Fund and is offered free for information, educational and professional development purposes • You may not sell this work, nor may it be used as supporting content for any commercial product or service • All copies of this work must clearly display the original copyright notice and Informing Futures website address • Any on-line reproduction must also provide a link to the Informing Futures website.</a:t>
            </a:r>
          </a:p>
        </p:txBody>
      </p:sp>
    </p:spTree>
    <p:extLst>
      <p:ext uri="{BB962C8B-B14F-4D97-AF65-F5344CB8AC3E}">
        <p14:creationId xmlns:p14="http://schemas.microsoft.com/office/powerpoint/2010/main" val="72491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23A3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839897"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OUR SESSION TODAY</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D9C66A4C-1ABC-42CF-8953-B2B55D250B15}"/>
              </a:ext>
            </a:extLst>
          </p:cNvPr>
          <p:cNvSpPr txBox="1"/>
          <p:nvPr/>
        </p:nvSpPr>
        <p:spPr>
          <a:xfrm>
            <a:off x="2499954" y="2393254"/>
            <a:ext cx="5444724" cy="2462213"/>
          </a:xfrm>
          <a:prstGeom prst="rect">
            <a:avLst/>
          </a:prstGeom>
          <a:noFill/>
        </p:spPr>
        <p:txBody>
          <a:bodyPr wrap="square" rtlCol="0">
            <a:spAutoFit/>
          </a:bodyPr>
          <a:lstStyle/>
          <a:p>
            <a:r>
              <a:rPr lang="en-GB" sz="2200" dirty="0">
                <a:solidFill>
                  <a:srgbClr val="F69F19"/>
                </a:solidFill>
                <a:latin typeface="Arial" panose="020B0604020202020204" pitchFamily="34" charset="0"/>
                <a:cs typeface="Arial" panose="020B0604020202020204" pitchFamily="34" charset="0"/>
              </a:rPr>
              <a:t>What is Trauma?</a:t>
            </a:r>
          </a:p>
          <a:p>
            <a:endParaRPr lang="en-GB" sz="2200" dirty="0">
              <a:solidFill>
                <a:srgbClr val="F69F19"/>
              </a:solidFill>
              <a:latin typeface="Arial" panose="020B0604020202020204" pitchFamily="34" charset="0"/>
              <a:cs typeface="Arial" panose="020B0604020202020204" pitchFamily="34" charset="0"/>
            </a:endParaRPr>
          </a:p>
          <a:p>
            <a:r>
              <a:rPr lang="en-GB" sz="2200" dirty="0">
                <a:solidFill>
                  <a:srgbClr val="F69F19"/>
                </a:solidFill>
                <a:latin typeface="Arial" panose="020B0604020202020204" pitchFamily="34" charset="0"/>
                <a:cs typeface="Arial" panose="020B0604020202020204" pitchFamily="34" charset="0"/>
              </a:rPr>
              <a:t>Attachment, The Brain &amp; Development</a:t>
            </a:r>
          </a:p>
          <a:p>
            <a:endParaRPr lang="en-GB" sz="2200" dirty="0">
              <a:solidFill>
                <a:srgbClr val="F69F19"/>
              </a:solidFill>
              <a:latin typeface="Arial" panose="020B0604020202020204" pitchFamily="34" charset="0"/>
              <a:cs typeface="Arial" panose="020B0604020202020204" pitchFamily="34" charset="0"/>
            </a:endParaRPr>
          </a:p>
          <a:p>
            <a:r>
              <a:rPr lang="en-GB" sz="2200" dirty="0">
                <a:solidFill>
                  <a:srgbClr val="F69F19"/>
                </a:solidFill>
                <a:latin typeface="Arial" panose="020B0604020202020204" pitchFamily="34" charset="0"/>
                <a:cs typeface="Arial" panose="020B0604020202020204" pitchFamily="34" charset="0"/>
              </a:rPr>
              <a:t>The Trauma Recovery Model</a:t>
            </a:r>
          </a:p>
          <a:p>
            <a:endParaRPr lang="en-GB" sz="2200" dirty="0">
              <a:solidFill>
                <a:srgbClr val="F69F19"/>
              </a:solidFill>
              <a:latin typeface="Arial" panose="020B0604020202020204" pitchFamily="34" charset="0"/>
              <a:cs typeface="Arial" panose="020B0604020202020204" pitchFamily="34" charset="0"/>
            </a:endParaRPr>
          </a:p>
          <a:p>
            <a:r>
              <a:rPr lang="en-GB" sz="2200" dirty="0">
                <a:solidFill>
                  <a:srgbClr val="F69F19"/>
                </a:solidFill>
                <a:latin typeface="Arial" panose="020B0604020202020204" pitchFamily="34" charset="0"/>
                <a:cs typeface="Arial" panose="020B0604020202020204" pitchFamily="34" charset="0"/>
              </a:rPr>
              <a:t>Taking Care of Ourselves</a:t>
            </a:r>
          </a:p>
        </p:txBody>
      </p:sp>
    </p:spTree>
    <p:extLst>
      <p:ext uri="{BB962C8B-B14F-4D97-AF65-F5344CB8AC3E}">
        <p14:creationId xmlns:p14="http://schemas.microsoft.com/office/powerpoint/2010/main" val="413761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1651799"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BE SAFE</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3009633"/>
            <a:ext cx="5390149" cy="123110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Look after yourself today</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Take time out if you need to </a:t>
            </a:r>
          </a:p>
          <a:p>
            <a:pPr marL="457200" indent="-45720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Let someone know if you need to talk </a:t>
            </a:r>
          </a:p>
        </p:txBody>
      </p:sp>
      <p:pic>
        <p:nvPicPr>
          <p:cNvPr id="8" name="Picture 7" descr="A picture containing drawing&#10;&#10;Description automatically generated">
            <a:extLst>
              <a:ext uri="{FF2B5EF4-FFF2-40B4-BE49-F238E27FC236}">
                <a16:creationId xmlns:a16="http://schemas.microsoft.com/office/drawing/2014/main" id="{A980F92C-AD39-48BD-B8F3-4669658F1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592" y="3609683"/>
            <a:ext cx="2718415" cy="2413422"/>
          </a:xfrm>
          <a:prstGeom prst="rect">
            <a:avLst/>
          </a:prstGeom>
        </p:spPr>
      </p:pic>
    </p:spTree>
    <p:extLst>
      <p:ext uri="{BB962C8B-B14F-4D97-AF65-F5344CB8AC3E}">
        <p14:creationId xmlns:p14="http://schemas.microsoft.com/office/powerpoint/2010/main" val="322649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43158E-0BDD-4E00-B2D2-58EA07F848B0}"/>
              </a:ext>
            </a:extLst>
          </p:cNvPr>
          <p:cNvPicPr>
            <a:picLocks noChangeAspect="1"/>
          </p:cNvPicPr>
          <p:nvPr/>
        </p:nvPicPr>
        <p:blipFill>
          <a:blip r:embed="rId3"/>
          <a:stretch>
            <a:fillRect/>
          </a:stretch>
        </p:blipFill>
        <p:spPr>
          <a:xfrm>
            <a:off x="3181350" y="938212"/>
            <a:ext cx="5829300" cy="4981575"/>
          </a:xfrm>
          <a:prstGeom prst="rect">
            <a:avLst/>
          </a:prstGeom>
        </p:spPr>
      </p:pic>
    </p:spTree>
    <p:extLst>
      <p:ext uri="{BB962C8B-B14F-4D97-AF65-F5344CB8AC3E}">
        <p14:creationId xmlns:p14="http://schemas.microsoft.com/office/powerpoint/2010/main" val="63546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362996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IS TRAUMA ? </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493938" y="1980602"/>
            <a:ext cx="6475781" cy="221599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Emotional shock following a stressful event, sometimes leading to long term neurosis</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 distressing or emotionally disturbing experience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Any physical wound or injury</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Physical shock following this, characterised by a drop in body temperature, mental confusion, etc. </a:t>
            </a:r>
          </a:p>
        </p:txBody>
      </p:sp>
    </p:spTree>
    <p:extLst>
      <p:ext uri="{BB962C8B-B14F-4D97-AF65-F5344CB8AC3E}">
        <p14:creationId xmlns:p14="http://schemas.microsoft.com/office/powerpoint/2010/main" val="34731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776969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WHAT MIGHT BE THE EFFECTS OF TRAUMA?</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1995842"/>
            <a:ext cx="6475781" cy="20621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Physical</a:t>
            </a:r>
            <a:r>
              <a:rPr lang="en-GB" dirty="0">
                <a:solidFill>
                  <a:srgbClr val="7D7875"/>
                </a:solidFill>
                <a:latin typeface="Arial" panose="020B0604020202020204" pitchFamily="34" charset="0"/>
                <a:cs typeface="Arial" panose="020B0604020202020204" pitchFamily="34" charset="0"/>
              </a:rPr>
              <a:t> – anything from visible injury to less visible delays to physical development</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Emotional</a:t>
            </a:r>
            <a:r>
              <a:rPr lang="en-GB" dirty="0">
                <a:solidFill>
                  <a:srgbClr val="7D7875"/>
                </a:solidFill>
                <a:latin typeface="Arial" panose="020B0604020202020204" pitchFamily="34" charset="0"/>
                <a:cs typeface="Arial" panose="020B0604020202020204" pitchFamily="34" charset="0"/>
              </a:rPr>
              <a:t> – anything from visible distress to less visible emotional impairment</a:t>
            </a:r>
          </a:p>
          <a:p>
            <a:pPr marL="285750" indent="-285750">
              <a:spcAft>
                <a:spcPts val="1200"/>
              </a:spcAft>
              <a:buFont typeface="Arial" panose="020B0604020202020204" pitchFamily="34" charset="0"/>
              <a:buChar char="•"/>
            </a:pPr>
            <a:r>
              <a:rPr lang="en-GB" b="1" dirty="0">
                <a:solidFill>
                  <a:srgbClr val="7D7875"/>
                </a:solidFill>
                <a:latin typeface="Arial" panose="020B0604020202020204" pitchFamily="34" charset="0"/>
                <a:cs typeface="Arial" panose="020B0604020202020204" pitchFamily="34" charset="0"/>
              </a:rPr>
              <a:t>Mental</a:t>
            </a:r>
            <a:r>
              <a:rPr lang="en-GB" dirty="0">
                <a:solidFill>
                  <a:srgbClr val="7D7875"/>
                </a:solidFill>
                <a:latin typeface="Arial" panose="020B0604020202020204" pitchFamily="34" charset="0"/>
                <a:cs typeface="Arial" panose="020B0604020202020204" pitchFamily="34" charset="0"/>
              </a:rPr>
              <a:t> – anything from visibly shaking with fear to less visible flashbacks and PTSD</a:t>
            </a:r>
          </a:p>
        </p:txBody>
      </p:sp>
    </p:spTree>
    <p:extLst>
      <p:ext uri="{BB962C8B-B14F-4D97-AF65-F5344CB8AC3E}">
        <p14:creationId xmlns:p14="http://schemas.microsoft.com/office/powerpoint/2010/main" val="14335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6596678"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ADVERSE CHILDHOOD EXPERIENCES</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8" y="1995842"/>
            <a:ext cx="2604838" cy="4308872"/>
          </a:xfrm>
          <a:prstGeom prst="rect">
            <a:avLst/>
          </a:prstGeom>
          <a:noFill/>
        </p:spPr>
        <p:txBody>
          <a:bodyPr wrap="square" rtlCol="0">
            <a:spAutoFit/>
          </a:bodyPr>
          <a:lstStyle/>
          <a:p>
            <a:pPr>
              <a:spcAft>
                <a:spcPts val="1200"/>
              </a:spcAft>
            </a:pPr>
            <a:r>
              <a:rPr lang="en-GB" dirty="0">
                <a:solidFill>
                  <a:srgbClr val="7D7875"/>
                </a:solidFill>
                <a:latin typeface="Arial" panose="020B0604020202020204" pitchFamily="34" charset="0"/>
                <a:cs typeface="Arial" panose="020B0604020202020204" pitchFamily="34" charset="0"/>
              </a:rPr>
              <a:t>Trauma can take many forms and happen at any time in a person’s life. The term ACEs* is used to refer to trauma which has occurred in childhood. </a:t>
            </a:r>
          </a:p>
          <a:p>
            <a:pPr>
              <a:spcAft>
                <a:spcPts val="1200"/>
              </a:spcAft>
            </a:pPr>
            <a:r>
              <a:rPr lang="en-GB" dirty="0">
                <a:solidFill>
                  <a:srgbClr val="7D7875"/>
                </a:solidFill>
                <a:latin typeface="Arial" panose="020B0604020202020204" pitchFamily="34" charset="0"/>
                <a:cs typeface="Arial" panose="020B0604020202020204" pitchFamily="34" charset="0"/>
              </a:rPr>
              <a:t>Research has shown clear correlations between ACEs and development of long term serious health conditions in adult life.</a:t>
            </a:r>
            <a:br>
              <a:rPr lang="en-GB" dirty="0">
                <a:solidFill>
                  <a:srgbClr val="7D7875"/>
                </a:solidFill>
                <a:latin typeface="Arial" panose="020B0604020202020204" pitchFamily="34" charset="0"/>
                <a:cs typeface="Arial" panose="020B0604020202020204" pitchFamily="34" charset="0"/>
              </a:rPr>
            </a:br>
            <a:br>
              <a:rPr lang="en-GB" dirty="0">
                <a:solidFill>
                  <a:srgbClr val="7D7875"/>
                </a:solidFill>
                <a:latin typeface="Arial" panose="020B0604020202020204" pitchFamily="34" charset="0"/>
                <a:cs typeface="Arial" panose="020B0604020202020204" pitchFamily="34" charset="0"/>
              </a:rPr>
            </a:br>
            <a:r>
              <a:rPr lang="en-GB" sz="1200" dirty="0">
                <a:solidFill>
                  <a:srgbClr val="7D7875"/>
                </a:solidFill>
                <a:latin typeface="Arial" panose="020B0604020202020204" pitchFamily="34" charset="0"/>
                <a:cs typeface="Arial" panose="020B0604020202020204" pitchFamily="34" charset="0"/>
              </a:rPr>
              <a:t>*Adverse Childhood Experiences</a:t>
            </a:r>
          </a:p>
        </p:txBody>
      </p:sp>
      <p:sp>
        <p:nvSpPr>
          <p:cNvPr id="5" name="TextBox 4">
            <a:extLst>
              <a:ext uri="{FF2B5EF4-FFF2-40B4-BE49-F238E27FC236}">
                <a16:creationId xmlns:a16="http://schemas.microsoft.com/office/drawing/2014/main" id="{C0AF7A2A-D8CA-4A4F-A071-EC5286123A85}"/>
              </a:ext>
            </a:extLst>
          </p:cNvPr>
          <p:cNvSpPr txBox="1"/>
          <p:nvPr/>
        </p:nvSpPr>
        <p:spPr>
          <a:xfrm>
            <a:off x="5459533" y="1995840"/>
            <a:ext cx="785793" cy="461665"/>
          </a:xfrm>
          <a:prstGeom prst="rect">
            <a:avLst/>
          </a:prstGeom>
          <a:noFill/>
        </p:spPr>
        <p:txBody>
          <a:bodyPr wrap="none" rtlCol="0">
            <a:spAutoFit/>
          </a:bodyPr>
          <a:lstStyle/>
          <a:p>
            <a:r>
              <a:rPr lang="en-GB" sz="2400" dirty="0">
                <a:solidFill>
                  <a:srgbClr val="F69F19"/>
                </a:solidFill>
                <a:latin typeface="Bebas Neue Bold" panose="020B0606020202050201" pitchFamily="34" charset="0"/>
              </a:rPr>
              <a:t>Abuse</a:t>
            </a:r>
          </a:p>
        </p:txBody>
      </p:sp>
      <p:sp>
        <p:nvSpPr>
          <p:cNvPr id="6" name="TextBox 5">
            <a:extLst>
              <a:ext uri="{FF2B5EF4-FFF2-40B4-BE49-F238E27FC236}">
                <a16:creationId xmlns:a16="http://schemas.microsoft.com/office/drawing/2014/main" id="{40EEE859-C76A-4951-9C1E-EA50E7F6D4CB}"/>
              </a:ext>
            </a:extLst>
          </p:cNvPr>
          <p:cNvSpPr txBox="1"/>
          <p:nvPr/>
        </p:nvSpPr>
        <p:spPr>
          <a:xfrm>
            <a:off x="7127911" y="1995841"/>
            <a:ext cx="995785" cy="461665"/>
          </a:xfrm>
          <a:prstGeom prst="rect">
            <a:avLst/>
          </a:prstGeom>
          <a:noFill/>
        </p:spPr>
        <p:txBody>
          <a:bodyPr wrap="none" rtlCol="0">
            <a:spAutoFit/>
          </a:bodyPr>
          <a:lstStyle/>
          <a:p>
            <a:r>
              <a:rPr lang="en-GB" sz="2400" dirty="0">
                <a:solidFill>
                  <a:srgbClr val="F69F19"/>
                </a:solidFill>
                <a:latin typeface="Bebas Neue Bold" panose="020B0606020202050201" pitchFamily="34" charset="0"/>
              </a:rPr>
              <a:t>Neglect</a:t>
            </a:r>
          </a:p>
        </p:txBody>
      </p:sp>
      <p:sp>
        <p:nvSpPr>
          <p:cNvPr id="7" name="TextBox 6">
            <a:extLst>
              <a:ext uri="{FF2B5EF4-FFF2-40B4-BE49-F238E27FC236}">
                <a16:creationId xmlns:a16="http://schemas.microsoft.com/office/drawing/2014/main" id="{FAB6A82F-1B48-4E12-8FE1-FBDBD66CC521}"/>
              </a:ext>
            </a:extLst>
          </p:cNvPr>
          <p:cNvSpPr txBox="1"/>
          <p:nvPr/>
        </p:nvSpPr>
        <p:spPr>
          <a:xfrm>
            <a:off x="8791957" y="1995841"/>
            <a:ext cx="2579552" cy="461665"/>
          </a:xfrm>
          <a:prstGeom prst="rect">
            <a:avLst/>
          </a:prstGeom>
          <a:noFill/>
        </p:spPr>
        <p:txBody>
          <a:bodyPr wrap="none" rtlCol="0">
            <a:spAutoFit/>
          </a:bodyPr>
          <a:lstStyle/>
          <a:p>
            <a:r>
              <a:rPr lang="en-GB" sz="2400" dirty="0">
                <a:solidFill>
                  <a:srgbClr val="F69F19"/>
                </a:solidFill>
                <a:latin typeface="Bebas Neue Bold" panose="020B0606020202050201" pitchFamily="34" charset="0"/>
              </a:rPr>
              <a:t>Household Dysfunction</a:t>
            </a:r>
          </a:p>
        </p:txBody>
      </p:sp>
      <p:cxnSp>
        <p:nvCxnSpPr>
          <p:cNvPr id="11" name="Straight Connector 10">
            <a:extLst>
              <a:ext uri="{FF2B5EF4-FFF2-40B4-BE49-F238E27FC236}">
                <a16:creationId xmlns:a16="http://schemas.microsoft.com/office/drawing/2014/main" id="{8CE983AA-F57D-4F05-8937-6529E48566F3}"/>
              </a:ext>
            </a:extLst>
          </p:cNvPr>
          <p:cNvCxnSpPr/>
          <p:nvPr/>
        </p:nvCxnSpPr>
        <p:spPr>
          <a:xfrm>
            <a:off x="5378116" y="1995841"/>
            <a:ext cx="0" cy="4308706"/>
          </a:xfrm>
          <a:prstGeom prst="line">
            <a:avLst/>
          </a:prstGeom>
          <a:ln>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6445280-600B-4BA6-9E9A-C96619DA8567}"/>
              </a:ext>
            </a:extLst>
          </p:cNvPr>
          <p:cNvCxnSpPr/>
          <p:nvPr/>
        </p:nvCxnSpPr>
        <p:spPr>
          <a:xfrm>
            <a:off x="6986337" y="1989827"/>
            <a:ext cx="0" cy="4308706"/>
          </a:xfrm>
          <a:prstGeom prst="line">
            <a:avLst/>
          </a:prstGeom>
          <a:ln>
            <a:solidFill>
              <a:srgbClr val="7D787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C1FACB-BE42-4D68-B7C6-0D2892E17783}"/>
              </a:ext>
            </a:extLst>
          </p:cNvPr>
          <p:cNvCxnSpPr/>
          <p:nvPr/>
        </p:nvCxnSpPr>
        <p:spPr>
          <a:xfrm>
            <a:off x="8616616" y="1995843"/>
            <a:ext cx="0" cy="4308706"/>
          </a:xfrm>
          <a:prstGeom prst="line">
            <a:avLst/>
          </a:prstGeom>
          <a:ln>
            <a:solidFill>
              <a:srgbClr val="7D7875"/>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614DCB34-08FD-402C-888E-E9C38CD65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641" y="2826408"/>
            <a:ext cx="450044" cy="401391"/>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DE9D6B3B-9B16-4A7A-93F6-24DFE6BE3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9717" y="4060213"/>
            <a:ext cx="641878" cy="569088"/>
          </a:xfrm>
          <a:prstGeom prst="rect">
            <a:avLst/>
          </a:prstGeom>
        </p:spPr>
      </p:pic>
      <p:pic>
        <p:nvPicPr>
          <p:cNvPr id="21" name="Picture 20">
            <a:extLst>
              <a:ext uri="{FF2B5EF4-FFF2-40B4-BE49-F238E27FC236}">
                <a16:creationId xmlns:a16="http://schemas.microsoft.com/office/drawing/2014/main" id="{66694E4A-D1B4-4C77-B222-F23A2B12B8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4350" y="2746863"/>
            <a:ext cx="555853" cy="555853"/>
          </a:xfrm>
          <a:prstGeom prst="rect">
            <a:avLst/>
          </a:prstGeom>
        </p:spPr>
      </p:pic>
      <p:pic>
        <p:nvPicPr>
          <p:cNvPr id="23" name="Picture 22" descr="A picture containing drawing, table&#10;&#10;Description automatically generated">
            <a:extLst>
              <a:ext uri="{FF2B5EF4-FFF2-40B4-BE49-F238E27FC236}">
                <a16:creationId xmlns:a16="http://schemas.microsoft.com/office/drawing/2014/main" id="{EB0578B6-7100-4609-A86C-6519571F4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6185" y="4053596"/>
            <a:ext cx="767607" cy="575705"/>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9D1312C1-C263-4F90-8588-E9CFB9DC36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5470" y="2779948"/>
            <a:ext cx="476446" cy="489681"/>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7A67D5AB-3335-4CEA-B86A-8197D5C313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46895" y="2746863"/>
            <a:ext cx="463211" cy="463211"/>
          </a:xfrm>
          <a:prstGeom prst="rect">
            <a:avLst/>
          </a:prstGeom>
        </p:spPr>
      </p:pic>
      <p:pic>
        <p:nvPicPr>
          <p:cNvPr id="29" name="Picture 28" descr="A picture containing hat, drawing&#10;&#10;Description automatically generated">
            <a:extLst>
              <a:ext uri="{FF2B5EF4-FFF2-40B4-BE49-F238E27FC236}">
                <a16:creationId xmlns:a16="http://schemas.microsoft.com/office/drawing/2014/main" id="{759AEE87-202A-4654-8C5D-318C94F914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2326" y="4005293"/>
            <a:ext cx="562471" cy="56247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D568670-B539-4A06-AE8C-B37033BA1A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0523" y="4005293"/>
            <a:ext cx="489680" cy="489680"/>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580F5C8C-5205-4F85-8AA5-6EC1A31D66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11636" y="5482104"/>
            <a:ext cx="476446" cy="403656"/>
          </a:xfrm>
          <a:prstGeom prst="rect">
            <a:avLst/>
          </a:prstGeom>
        </p:spPr>
      </p:pic>
      <p:sp>
        <p:nvSpPr>
          <p:cNvPr id="34" name="TextBox 33">
            <a:extLst>
              <a:ext uri="{FF2B5EF4-FFF2-40B4-BE49-F238E27FC236}">
                <a16:creationId xmlns:a16="http://schemas.microsoft.com/office/drawing/2014/main" id="{FBDD970F-CB67-4F2F-AEFA-39E8D0EEE78B}"/>
              </a:ext>
            </a:extLst>
          </p:cNvPr>
          <p:cNvSpPr txBox="1"/>
          <p:nvPr/>
        </p:nvSpPr>
        <p:spPr>
          <a:xfrm>
            <a:off x="5433073" y="3429000"/>
            <a:ext cx="912572"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Physical</a:t>
            </a:r>
          </a:p>
        </p:txBody>
      </p:sp>
      <p:sp>
        <p:nvSpPr>
          <p:cNvPr id="35" name="TextBox 34">
            <a:extLst>
              <a:ext uri="{FF2B5EF4-FFF2-40B4-BE49-F238E27FC236}">
                <a16:creationId xmlns:a16="http://schemas.microsoft.com/office/drawing/2014/main" id="{B9EB956C-6945-45EF-8804-657734169BE2}"/>
              </a:ext>
            </a:extLst>
          </p:cNvPr>
          <p:cNvSpPr txBox="1"/>
          <p:nvPr/>
        </p:nvSpPr>
        <p:spPr>
          <a:xfrm>
            <a:off x="5410890" y="4708272"/>
            <a:ext cx="1169591"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Emotional</a:t>
            </a:r>
          </a:p>
        </p:txBody>
      </p:sp>
      <p:sp>
        <p:nvSpPr>
          <p:cNvPr id="36" name="TextBox 35">
            <a:extLst>
              <a:ext uri="{FF2B5EF4-FFF2-40B4-BE49-F238E27FC236}">
                <a16:creationId xmlns:a16="http://schemas.microsoft.com/office/drawing/2014/main" id="{F680586C-9021-41CE-9FB4-AFF33010FBA0}"/>
              </a:ext>
            </a:extLst>
          </p:cNvPr>
          <p:cNvSpPr txBox="1"/>
          <p:nvPr/>
        </p:nvSpPr>
        <p:spPr>
          <a:xfrm>
            <a:off x="5432993" y="6010538"/>
            <a:ext cx="912572"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Sexual</a:t>
            </a:r>
          </a:p>
        </p:txBody>
      </p:sp>
      <p:sp>
        <p:nvSpPr>
          <p:cNvPr id="37" name="TextBox 36">
            <a:extLst>
              <a:ext uri="{FF2B5EF4-FFF2-40B4-BE49-F238E27FC236}">
                <a16:creationId xmlns:a16="http://schemas.microsoft.com/office/drawing/2014/main" id="{E18420CB-4872-48B3-98B0-C70FAC29281C}"/>
              </a:ext>
            </a:extLst>
          </p:cNvPr>
          <p:cNvSpPr txBox="1"/>
          <p:nvPr/>
        </p:nvSpPr>
        <p:spPr>
          <a:xfrm>
            <a:off x="7006300" y="3429000"/>
            <a:ext cx="912572"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Physical</a:t>
            </a:r>
          </a:p>
        </p:txBody>
      </p:sp>
      <p:sp>
        <p:nvSpPr>
          <p:cNvPr id="38" name="TextBox 37">
            <a:extLst>
              <a:ext uri="{FF2B5EF4-FFF2-40B4-BE49-F238E27FC236}">
                <a16:creationId xmlns:a16="http://schemas.microsoft.com/office/drawing/2014/main" id="{FCA1C1A5-B609-4965-B30F-2F16268AFF48}"/>
              </a:ext>
            </a:extLst>
          </p:cNvPr>
          <p:cNvSpPr txBox="1"/>
          <p:nvPr/>
        </p:nvSpPr>
        <p:spPr>
          <a:xfrm>
            <a:off x="7041168" y="4708271"/>
            <a:ext cx="1206475"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Emotional</a:t>
            </a:r>
          </a:p>
        </p:txBody>
      </p:sp>
      <p:sp>
        <p:nvSpPr>
          <p:cNvPr id="39" name="TextBox 38">
            <a:extLst>
              <a:ext uri="{FF2B5EF4-FFF2-40B4-BE49-F238E27FC236}">
                <a16:creationId xmlns:a16="http://schemas.microsoft.com/office/drawing/2014/main" id="{8B037FF4-75C5-4859-8748-F6264F4F6BE7}"/>
              </a:ext>
            </a:extLst>
          </p:cNvPr>
          <p:cNvSpPr txBox="1"/>
          <p:nvPr/>
        </p:nvSpPr>
        <p:spPr>
          <a:xfrm>
            <a:off x="8661890" y="3423069"/>
            <a:ext cx="1360053"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Mental illness</a:t>
            </a:r>
          </a:p>
        </p:txBody>
      </p:sp>
      <p:sp>
        <p:nvSpPr>
          <p:cNvPr id="40" name="TextBox 39">
            <a:extLst>
              <a:ext uri="{FF2B5EF4-FFF2-40B4-BE49-F238E27FC236}">
                <a16:creationId xmlns:a16="http://schemas.microsoft.com/office/drawing/2014/main" id="{FD7EA7D7-4FAF-4455-A755-D4D0FF6F54E0}"/>
              </a:ext>
            </a:extLst>
          </p:cNvPr>
          <p:cNvSpPr txBox="1"/>
          <p:nvPr/>
        </p:nvSpPr>
        <p:spPr>
          <a:xfrm>
            <a:off x="8650459" y="4696239"/>
            <a:ext cx="1371484" cy="492443"/>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Mother treated violently</a:t>
            </a:r>
          </a:p>
        </p:txBody>
      </p:sp>
      <p:sp>
        <p:nvSpPr>
          <p:cNvPr id="41" name="TextBox 40">
            <a:extLst>
              <a:ext uri="{FF2B5EF4-FFF2-40B4-BE49-F238E27FC236}">
                <a16:creationId xmlns:a16="http://schemas.microsoft.com/office/drawing/2014/main" id="{D8AF1FB7-A83F-426B-8B9A-877CAF77C935}"/>
              </a:ext>
            </a:extLst>
          </p:cNvPr>
          <p:cNvSpPr txBox="1"/>
          <p:nvPr/>
        </p:nvSpPr>
        <p:spPr>
          <a:xfrm>
            <a:off x="8661890" y="5954190"/>
            <a:ext cx="912572"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Divorce</a:t>
            </a:r>
          </a:p>
        </p:txBody>
      </p:sp>
      <p:sp>
        <p:nvSpPr>
          <p:cNvPr id="42" name="TextBox 41">
            <a:extLst>
              <a:ext uri="{FF2B5EF4-FFF2-40B4-BE49-F238E27FC236}">
                <a16:creationId xmlns:a16="http://schemas.microsoft.com/office/drawing/2014/main" id="{59D2341A-9162-41D7-AC24-682C4D6B237F}"/>
              </a:ext>
            </a:extLst>
          </p:cNvPr>
          <p:cNvSpPr txBox="1"/>
          <p:nvPr/>
        </p:nvSpPr>
        <p:spPr>
          <a:xfrm>
            <a:off x="10021946" y="3423069"/>
            <a:ext cx="1919389"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Incarcerated relative</a:t>
            </a:r>
          </a:p>
        </p:txBody>
      </p:sp>
      <p:sp>
        <p:nvSpPr>
          <p:cNvPr id="43" name="TextBox 42">
            <a:extLst>
              <a:ext uri="{FF2B5EF4-FFF2-40B4-BE49-F238E27FC236}">
                <a16:creationId xmlns:a16="http://schemas.microsoft.com/office/drawing/2014/main" id="{AED3D3A7-4AF9-4634-9DBC-5E6A49DFBACA}"/>
              </a:ext>
            </a:extLst>
          </p:cNvPr>
          <p:cNvSpPr txBox="1"/>
          <p:nvPr/>
        </p:nvSpPr>
        <p:spPr>
          <a:xfrm>
            <a:off x="10023708" y="4696409"/>
            <a:ext cx="1719109" cy="292388"/>
          </a:xfrm>
          <a:prstGeom prst="rect">
            <a:avLst/>
          </a:prstGeom>
          <a:noFill/>
        </p:spPr>
        <p:txBody>
          <a:bodyPr wrap="square" rtlCol="0">
            <a:spAutoFit/>
          </a:bodyPr>
          <a:lstStyle/>
          <a:p>
            <a:pPr>
              <a:spcAft>
                <a:spcPts val="1200"/>
              </a:spcAft>
            </a:pPr>
            <a:r>
              <a:rPr lang="en-GB" sz="1300" dirty="0">
                <a:solidFill>
                  <a:srgbClr val="7D7875"/>
                </a:solidFill>
                <a:latin typeface="Arial" panose="020B0604020202020204" pitchFamily="34" charset="0"/>
                <a:cs typeface="Arial" panose="020B0604020202020204" pitchFamily="34" charset="0"/>
              </a:rPr>
              <a:t>Substance abuse</a:t>
            </a:r>
          </a:p>
        </p:txBody>
      </p:sp>
      <p:graphicFrame>
        <p:nvGraphicFramePr>
          <p:cNvPr id="9" name="Object 8">
            <a:extLst>
              <a:ext uri="{FF2B5EF4-FFF2-40B4-BE49-F238E27FC236}">
                <a16:creationId xmlns:a16="http://schemas.microsoft.com/office/drawing/2014/main" id="{394B20C9-6138-49B9-9BDD-ACAB329CFD46}"/>
              </a:ext>
            </a:extLst>
          </p:cNvPr>
          <p:cNvGraphicFramePr>
            <a:graphicFrameLocks noChangeAspect="1"/>
          </p:cNvGraphicFramePr>
          <p:nvPr>
            <p:extLst>
              <p:ext uri="{D42A27DB-BD31-4B8C-83A1-F6EECF244321}">
                <p14:modId xmlns:p14="http://schemas.microsoft.com/office/powerpoint/2010/main" val="1267716445"/>
              </p:ext>
            </p:extLst>
          </p:nvPr>
        </p:nvGraphicFramePr>
        <p:xfrm>
          <a:off x="5501840" y="5244807"/>
          <a:ext cx="578941" cy="702999"/>
        </p:xfrm>
        <a:graphic>
          <a:graphicData uri="http://schemas.openxmlformats.org/presentationml/2006/ole">
            <mc:AlternateContent xmlns:mc="http://schemas.openxmlformats.org/markup-compatibility/2006">
              <mc:Choice xmlns:v="urn:schemas-microsoft-com:vml" Requires="v">
                <p:oleObj spid="_x0000_s1050" r:id="rId13" imgW="1244160" imgH="1510920" progId="">
                  <p:embed/>
                </p:oleObj>
              </mc:Choice>
              <mc:Fallback>
                <p:oleObj r:id="rId13" imgW="1244160" imgH="1510920" progId="">
                  <p:embed/>
                  <p:pic>
                    <p:nvPicPr>
                      <p:cNvPr id="0" name=""/>
                      <p:cNvPicPr/>
                      <p:nvPr/>
                    </p:nvPicPr>
                    <p:blipFill>
                      <a:blip r:embed="rId14"/>
                      <a:stretch>
                        <a:fillRect/>
                      </a:stretch>
                    </p:blipFill>
                    <p:spPr>
                      <a:xfrm>
                        <a:off x="5501840" y="5244807"/>
                        <a:ext cx="578941" cy="702999"/>
                      </a:xfrm>
                      <a:prstGeom prst="rect">
                        <a:avLst/>
                      </a:prstGeom>
                    </p:spPr>
                  </p:pic>
                </p:oleObj>
              </mc:Fallback>
            </mc:AlternateContent>
          </a:graphicData>
        </a:graphic>
      </p:graphicFrame>
    </p:spTree>
    <p:extLst>
      <p:ext uri="{BB962C8B-B14F-4D97-AF65-F5344CB8AC3E}">
        <p14:creationId xmlns:p14="http://schemas.microsoft.com/office/powerpoint/2010/main" val="13677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601-66F1-427D-9F45-6DD57BA02435}"/>
              </a:ext>
            </a:extLst>
          </p:cNvPr>
          <p:cNvSpPr txBox="1"/>
          <p:nvPr/>
        </p:nvSpPr>
        <p:spPr>
          <a:xfrm>
            <a:off x="2499954" y="765661"/>
            <a:ext cx="8093241" cy="646331"/>
          </a:xfrm>
          <a:prstGeom prst="rect">
            <a:avLst/>
          </a:prstGeom>
          <a:noFill/>
        </p:spPr>
        <p:txBody>
          <a:bodyPr wrap="none" rtlCol="0">
            <a:spAutoFit/>
          </a:bodyPr>
          <a:lstStyle/>
          <a:p>
            <a:r>
              <a:rPr lang="en-GB" sz="3600" dirty="0">
                <a:solidFill>
                  <a:srgbClr val="D5511A"/>
                </a:solidFill>
                <a:latin typeface="Franklin Gothic Demi Cond" panose="020B0706030402020204" pitchFamily="34" charset="0"/>
              </a:rPr>
              <a:t>WHY DO WE NEED TO KNOW ABOUT TRAUMA?</a:t>
            </a:r>
          </a:p>
        </p:txBody>
      </p:sp>
      <p:cxnSp>
        <p:nvCxnSpPr>
          <p:cNvPr id="3" name="Straight Connector 2">
            <a:extLst>
              <a:ext uri="{FF2B5EF4-FFF2-40B4-BE49-F238E27FC236}">
                <a16:creationId xmlns:a16="http://schemas.microsoft.com/office/drawing/2014/main" id="{68CDE3F8-589A-4B22-94B0-FE44BA929EDE}"/>
              </a:ext>
            </a:extLst>
          </p:cNvPr>
          <p:cNvCxnSpPr/>
          <p:nvPr/>
        </p:nvCxnSpPr>
        <p:spPr>
          <a:xfrm>
            <a:off x="2493938" y="729067"/>
            <a:ext cx="7931425" cy="0"/>
          </a:xfrm>
          <a:prstGeom prst="line">
            <a:avLst/>
          </a:prstGeom>
          <a:ln w="28575">
            <a:solidFill>
              <a:srgbClr val="F69F19"/>
            </a:solidFill>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2C122F07-3F6A-45F8-8663-248029BFC601}"/>
              </a:ext>
            </a:extLst>
          </p:cNvPr>
          <p:cNvSpPr txBox="1"/>
          <p:nvPr/>
        </p:nvSpPr>
        <p:spPr>
          <a:xfrm>
            <a:off x="2502567" y="1995842"/>
            <a:ext cx="6475781" cy="264687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To maximise the effectiveness of the support we are providing to vulnerable people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To avoid re-traumatising people</a:t>
            </a:r>
          </a:p>
          <a:p>
            <a:pPr marL="285750" indent="-285750">
              <a:spcAft>
                <a:spcPts val="1200"/>
              </a:spcAft>
              <a:buFont typeface="Arial" panose="020B0604020202020204" pitchFamily="34" charset="0"/>
              <a:buChar char="•"/>
            </a:pPr>
            <a:r>
              <a:rPr lang="en-GB" dirty="0">
                <a:solidFill>
                  <a:srgbClr val="7D7875"/>
                </a:solidFill>
                <a:latin typeface="Arial" panose="020B0604020202020204" pitchFamily="34" charset="0"/>
                <a:cs typeface="Arial" panose="020B0604020202020204" pitchFamily="34" charset="0"/>
              </a:rPr>
              <a:t>To enable us to advocate for people who need more specialist support or intervention </a:t>
            </a:r>
          </a:p>
          <a:p>
            <a:pPr marL="285750" indent="-285750">
              <a:spcAft>
                <a:spcPts val="1200"/>
              </a:spcAft>
              <a:buFont typeface="Arial" panose="020B0604020202020204" pitchFamily="34" charset="0"/>
              <a:buChar char="•"/>
            </a:pPr>
            <a:endParaRPr lang="en-GB" dirty="0">
              <a:solidFill>
                <a:srgbClr val="7D7875"/>
              </a:solidFill>
              <a:latin typeface="Arial" panose="020B0604020202020204" pitchFamily="34" charset="0"/>
              <a:cs typeface="Arial" panose="020B0604020202020204" pitchFamily="34" charset="0"/>
            </a:endParaRPr>
          </a:p>
          <a:p>
            <a:pPr>
              <a:spcAft>
                <a:spcPts val="1200"/>
              </a:spcAft>
            </a:pPr>
            <a:r>
              <a:rPr lang="en-GB" b="1" dirty="0">
                <a:solidFill>
                  <a:srgbClr val="7D7875"/>
                </a:solidFill>
                <a:latin typeface="Arial" panose="020B0604020202020204" pitchFamily="34" charset="0"/>
                <a:cs typeface="Arial" panose="020B0604020202020204" pitchFamily="34" charset="0"/>
              </a:rPr>
              <a:t>NOT </a:t>
            </a:r>
            <a:r>
              <a:rPr lang="en-GB" dirty="0">
                <a:solidFill>
                  <a:srgbClr val="7D7875"/>
                </a:solidFill>
                <a:latin typeface="Arial" panose="020B0604020202020204" pitchFamily="34" charset="0"/>
                <a:cs typeface="Arial" panose="020B0604020202020204" pitchFamily="34" charset="0"/>
              </a:rPr>
              <a:t>to diagnose people – this is not our job!</a:t>
            </a:r>
          </a:p>
        </p:txBody>
      </p:sp>
    </p:spTree>
    <p:extLst>
      <p:ext uri="{BB962C8B-B14F-4D97-AF65-F5344CB8AC3E}">
        <p14:creationId xmlns:p14="http://schemas.microsoft.com/office/powerpoint/2010/main" val="19120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2722489D715408DE71D7973CE58D2" ma:contentTypeVersion="15" ma:contentTypeDescription="Create a new document." ma:contentTypeScope="" ma:versionID="cbf272710bee694918cf77cf6052644e">
  <xsd:schema xmlns:xsd="http://www.w3.org/2001/XMLSchema" xmlns:xs="http://www.w3.org/2001/XMLSchema" xmlns:p="http://schemas.microsoft.com/office/2006/metadata/properties" xmlns:ns3="a651f1c2-4269-4a6d-a8cf-05d0e7e8fd08" xmlns:ns4="c10c6e59-db66-4121-8214-d2bc082f23e1" targetNamespace="http://schemas.microsoft.com/office/2006/metadata/properties" ma:root="true" ma:fieldsID="d95b70cf05430d35ed5d78aff82f2a38" ns3:_="" ns4:_="">
    <xsd:import namespace="a651f1c2-4269-4a6d-a8cf-05d0e7e8fd08"/>
    <xsd:import namespace="c10c6e59-db66-4121-8214-d2bc082f23e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f1c2-4269-4a6d-a8cf-05d0e7e8fd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0c6e59-db66-4121-8214-d2bc082f23e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CB73FA-7F34-488E-B0B2-B0917BACC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f1c2-4269-4a6d-a8cf-05d0e7e8fd08"/>
    <ds:schemaRef ds:uri="c10c6e59-db66-4121-8214-d2bc082f2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0A71A-DE8C-425B-AAD6-A4C210900D6D}">
  <ds:schemaRefs>
    <ds:schemaRef ds:uri="http://schemas.microsoft.com/sharepoint/v3/contenttype/forms"/>
  </ds:schemaRefs>
</ds:datastoreItem>
</file>

<file path=customXml/itemProps3.xml><?xml version="1.0" encoding="utf-8"?>
<ds:datastoreItem xmlns:ds="http://schemas.openxmlformats.org/officeDocument/2006/customXml" ds:itemID="{5769F14B-ADF3-49B6-B0CB-6AB1B66C7F71}">
  <ds:schemaRefs>
    <ds:schemaRef ds:uri="a651f1c2-4269-4a6d-a8cf-05d0e7e8fd0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c10c6e59-db66-4121-8214-d2bc082f23e1"/>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319</TotalTime>
  <Words>4271</Words>
  <Application>Microsoft Office PowerPoint</Application>
  <PresentationFormat>Widescreen</PresentationFormat>
  <Paragraphs>325</Paragraphs>
  <Slides>27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3" baseType="lpstr">
      <vt:lpstr>Arial</vt:lpstr>
      <vt:lpstr>Bebas Neue Bold</vt:lpstr>
      <vt:lpstr>Calibri</vt:lpstr>
      <vt:lpstr>Franklin Gothic Demi</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Miles</dc:creator>
  <cp:lastModifiedBy>Simon Miles</cp:lastModifiedBy>
  <cp:revision>32</cp:revision>
  <dcterms:created xsi:type="dcterms:W3CDTF">2020-01-24T13:52:17Z</dcterms:created>
  <dcterms:modified xsi:type="dcterms:W3CDTF">2020-10-21T10:48:52Z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0x010100B8B2722489D715408DE71D7973CE58D2</vt:lpwstr>
  </property>
</Properties>
</file>